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7" r:id="rId2"/>
    <p:sldId id="272" r:id="rId3"/>
    <p:sldId id="293" r:id="rId4"/>
    <p:sldId id="286" r:id="rId5"/>
    <p:sldId id="287" r:id="rId6"/>
    <p:sldId id="288" r:id="rId7"/>
    <p:sldId id="291" r:id="rId8"/>
    <p:sldId id="300" r:id="rId9"/>
    <p:sldId id="301" r:id="rId10"/>
    <p:sldId id="273" r:id="rId11"/>
    <p:sldId id="285" r:id="rId12"/>
    <p:sldId id="289" r:id="rId13"/>
    <p:sldId id="276" r:id="rId14"/>
    <p:sldId id="295" r:id="rId15"/>
    <p:sldId id="296" r:id="rId16"/>
    <p:sldId id="297" r:id="rId17"/>
    <p:sldId id="298" r:id="rId18"/>
    <p:sldId id="299" r:id="rId19"/>
    <p:sldId id="280" r:id="rId20"/>
    <p:sldId id="281" r:id="rId21"/>
    <p:sldId id="277" r:id="rId22"/>
    <p:sldId id="284" r:id="rId23"/>
    <p:sldId id="279" r:id="rId24"/>
  </p:sldIdLst>
  <p:sldSz cx="12188825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426827D-3F4E-4BFC-B1F1-A4C53FD68F01}">
          <p14:sldIdLst>
            <p14:sldId id="267"/>
          </p14:sldIdLst>
        </p14:section>
        <p14:section name="Section sans titre" id="{E86F4DE1-5CEE-4A85-835B-1C60EEDEF122}">
          <p14:sldIdLst>
            <p14:sldId id="272"/>
            <p14:sldId id="293"/>
            <p14:sldId id="286"/>
            <p14:sldId id="287"/>
            <p14:sldId id="288"/>
            <p14:sldId id="291"/>
            <p14:sldId id="300"/>
            <p14:sldId id="301"/>
            <p14:sldId id="273"/>
            <p14:sldId id="285"/>
            <p14:sldId id="289"/>
            <p14:sldId id="276"/>
            <p14:sldId id="295"/>
            <p14:sldId id="296"/>
            <p14:sldId id="297"/>
            <p14:sldId id="298"/>
            <p14:sldId id="299"/>
            <p14:sldId id="280"/>
            <p14:sldId id="281"/>
            <p14:sldId id="277"/>
            <p14:sldId id="284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gneault Catherine" initials="VC" lastIdx="6" clrIdx="0">
    <p:extLst>
      <p:ext uri="{19B8F6BF-5375-455C-9EA6-DF929625EA0E}">
        <p15:presenceInfo xmlns:p15="http://schemas.microsoft.com/office/powerpoint/2012/main" userId="S-1-5-21-31895708-1558882366-3903393354-187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06" autoAdjust="0"/>
  </p:normalViewPr>
  <p:slideViewPr>
    <p:cSldViewPr>
      <p:cViewPr>
        <p:scale>
          <a:sx n="67" d="100"/>
          <a:sy n="67" d="100"/>
        </p:scale>
        <p:origin x="644" y="4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03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D92CEDB-658E-4584-8856-86DC65F9EA93}" type="datetime1">
              <a:rPr lang="fr-FR" smtClean="0"/>
              <a:t>10/01/2021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F2C6B-0C1B-4F88-BCBA-898BA50DE788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930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0T18:11:18.241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84,'491'0,"-453"-2,0-1,16-5,-13 2,40-1,-50 6,23 1,1-3,43-9,-33 4,1 3,-1 3,49 4,-1 1,-50-3,1-3,21-5,9-3,76 2,97 10,-89 2,217-3,-375 1,-1 1,1 0,16 6,-14-3,1-1,14 0,15-3,-38-2,0 1,1 0,-1 1,0 1,1 0,-1 1,0 1,-1 0,4 2,-3 0,0-1,1 0,0-1,-1 0,2-1,-1-1,2 0,28 0,34-3,-29 0,-25 2,0 2,0 0,12 4,-9-2,-1-1,19 1,3-5,-22 0,0 1,0 1,23 5,109 20,-133-21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0T18:11:32.635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32,'1076'0,"-1024"2,0 3,44 11,-58-10,50 6,0-4,12-3,180-5,-115-2,847 2,-980-2,0-1,0-2,0-1,9-4,-1 1,1 1,7 2,81-1,72 8,-56 2,3478-3,-3584-2,0-2,19-4,-15 1,41 0,342 6,-200 2,-140 3,0 4,25 8,-26-4,1-3,28-3,414-8,-445-1,29-7,-26 1,17 4,-33 5,13 1,-1-4,52-10,-50 4,0 4,1 4,6 4,33-1,502-2,-617 0,1 0,-1 1,0 1,0-1,0 2,3 0,4 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0T18:11:35.31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16,'1379'0,"-1365"-1,0 0,0-1,6-2,-11 2,1 0,0 0,0 1,0 1,0 0,0 0,5 1,2 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315BBA9-CBC7-4605-B4AE-7ED769CB4ACD}" type="datetime1">
              <a:rPr lang="fr-FR" noProof="0" smtClean="0"/>
              <a:t>10/01/2021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F8E53BB-F993-49A1-9E37-CA3E5BE0709B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60987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035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113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214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Rendu ici avec 402.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fr-FR" noProof="0" smtClean="0"/>
              <a:t>19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495739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Rendue ici avec 409 (faire la chanson en devoir)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fr-FR" noProof="0" smtClean="0"/>
              <a:t>21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15867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 11"/>
          <p:cNvSpPr/>
          <p:nvPr/>
        </p:nvSpPr>
        <p:spPr>
          <a:xfrm>
            <a:off x="0" y="0"/>
            <a:ext cx="12188825" cy="4449836"/>
          </a:xfrm>
          <a:custGeom>
            <a:avLst/>
            <a:gdLst>
              <a:gd name="connsiteX0" fmla="*/ 0 w 12188825"/>
              <a:gd name="connsiteY0" fmla="*/ 0 h 5545334"/>
              <a:gd name="connsiteX1" fmla="*/ 12188825 w 12188825"/>
              <a:gd name="connsiteY1" fmla="*/ 0 h 5545334"/>
              <a:gd name="connsiteX2" fmla="*/ 12188825 w 12188825"/>
              <a:gd name="connsiteY2" fmla="*/ 4181566 h 5545334"/>
              <a:gd name="connsiteX3" fmla="*/ 6105607 w 12188825"/>
              <a:gd name="connsiteY3" fmla="*/ 4449836 h 5545334"/>
              <a:gd name="connsiteX4" fmla="*/ 1 w 12188825"/>
              <a:gd name="connsiteY4" fmla="*/ 4179342 h 5545334"/>
              <a:gd name="connsiteX5" fmla="*/ 1 w 12188825"/>
              <a:gd name="connsiteY5" fmla="*/ 5545334 h 5545334"/>
              <a:gd name="connsiteX6" fmla="*/ 0 w 12188825"/>
              <a:gd name="connsiteY6" fmla="*/ 0 h 5545334"/>
              <a:gd name="connsiteX0" fmla="*/ 0 w 12188825"/>
              <a:gd name="connsiteY0" fmla="*/ 0 h 4449836"/>
              <a:gd name="connsiteX1" fmla="*/ 12188825 w 12188825"/>
              <a:gd name="connsiteY1" fmla="*/ 0 h 4449836"/>
              <a:gd name="connsiteX2" fmla="*/ 12188825 w 12188825"/>
              <a:gd name="connsiteY2" fmla="*/ 4181566 h 4449836"/>
              <a:gd name="connsiteX3" fmla="*/ 6105607 w 12188825"/>
              <a:gd name="connsiteY3" fmla="*/ 4449836 h 4449836"/>
              <a:gd name="connsiteX4" fmla="*/ 1 w 12188825"/>
              <a:gd name="connsiteY4" fmla="*/ 4179342 h 4449836"/>
              <a:gd name="connsiteX5" fmla="*/ 0 w 12188825"/>
              <a:gd name="connsiteY5" fmla="*/ 0 h 444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4449836">
                <a:moveTo>
                  <a:pt x="0" y="0"/>
                </a:moveTo>
                <a:lnTo>
                  <a:pt x="12188825" y="0"/>
                </a:lnTo>
                <a:lnTo>
                  <a:pt x="12188825" y="4181566"/>
                </a:lnTo>
                <a:cubicBezTo>
                  <a:pt x="10420785" y="4351787"/>
                  <a:pt x="8336850" y="4449836"/>
                  <a:pt x="6105607" y="4449836"/>
                </a:cubicBezTo>
                <a:cubicBezTo>
                  <a:pt x="3864934" y="4449836"/>
                  <a:pt x="1772815" y="4350957"/>
                  <a:pt x="1" y="4179342"/>
                </a:cubicBezTo>
                <a:cubicBezTo>
                  <a:pt x="1" y="2786228"/>
                  <a:pt x="0" y="1393114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7" name="Rectangle 12"/>
          <p:cNvSpPr/>
          <p:nvPr/>
        </p:nvSpPr>
        <p:spPr>
          <a:xfrm flipV="1">
            <a:off x="1" y="4179342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Rectangle 16"/>
          <p:cNvSpPr/>
          <p:nvPr/>
        </p:nvSpPr>
        <p:spPr>
          <a:xfrm flipV="1">
            <a:off x="0" y="4232668"/>
            <a:ext cx="12188825" cy="2625332"/>
          </a:xfrm>
          <a:custGeom>
            <a:avLst/>
            <a:gdLst/>
            <a:ahLst/>
            <a:cxnLst/>
            <a:rect l="l" t="t" r="r" b="b"/>
            <a:pathLst>
              <a:path w="12188825" h="2625332">
                <a:moveTo>
                  <a:pt x="12188819" y="2625332"/>
                </a:moveTo>
                <a:lnTo>
                  <a:pt x="12188819" y="1143000"/>
                </a:lnTo>
                <a:lnTo>
                  <a:pt x="12188819" y="1066800"/>
                </a:lnTo>
                <a:lnTo>
                  <a:pt x="12188825" y="1066800"/>
                </a:lnTo>
                <a:lnTo>
                  <a:pt x="12188825" y="0"/>
                </a:lnTo>
                <a:lnTo>
                  <a:pt x="1" y="0"/>
                </a:lnTo>
                <a:lnTo>
                  <a:pt x="1" y="762000"/>
                </a:lnTo>
                <a:lnTo>
                  <a:pt x="1" y="893566"/>
                </a:lnTo>
                <a:lnTo>
                  <a:pt x="0" y="893566"/>
                </a:lnTo>
                <a:lnTo>
                  <a:pt x="0" y="2417303"/>
                </a:lnTo>
                <a:cubicBezTo>
                  <a:pt x="1730673" y="2256633"/>
                  <a:pt x="3842817" y="2181652"/>
                  <a:pt x="6121030" y="2221419"/>
                </a:cubicBezTo>
                <a:cubicBezTo>
                  <a:pt x="8380478" y="2260858"/>
                  <a:pt x="10472741" y="2407392"/>
                  <a:pt x="12188819" y="26253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2743200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1499616" y="4800600"/>
            <a:ext cx="7333488" cy="1371600"/>
          </a:xfrm>
        </p:spPr>
        <p:txBody>
          <a:bodyPr rtlCol="0"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279082" indent="0">
              <a:buNone/>
              <a:defRPr/>
            </a:lvl2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4110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 12"/>
          <p:cNvSpPr/>
          <p:nvPr userDrawn="1"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1" name="Rectangle 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2" name="Rectangle 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black">
          <a:xfrm>
            <a:off x="7923211" y="457200"/>
            <a:ext cx="3781439" cy="3276600"/>
          </a:xfrm>
        </p:spPr>
        <p:txBody>
          <a:bodyPr rtlCol="0"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 hasCustomPrompt="1"/>
          </p:nvPr>
        </p:nvSpPr>
        <p:spPr>
          <a:xfrm>
            <a:off x="-3026" y="0"/>
            <a:ext cx="7469039" cy="6366494"/>
          </a:xfrm>
          <a:custGeom>
            <a:avLst/>
            <a:gdLst>
              <a:gd name="connsiteX0" fmla="*/ 0 w 7469039"/>
              <a:gd name="connsiteY0" fmla="*/ 0 h 6508480"/>
              <a:gd name="connsiteX1" fmla="*/ 7469039 w 7469039"/>
              <a:gd name="connsiteY1" fmla="*/ 0 h 6508480"/>
              <a:gd name="connsiteX2" fmla="*/ 7469039 w 7469039"/>
              <a:gd name="connsiteY2" fmla="*/ 6353183 h 6508480"/>
              <a:gd name="connsiteX3" fmla="*/ 6108633 w 7469039"/>
              <a:gd name="connsiteY3" fmla="*/ 6366494 h 6508480"/>
              <a:gd name="connsiteX4" fmla="*/ 3027 w 7469039"/>
              <a:gd name="connsiteY4" fmla="*/ 6096000 h 6508480"/>
              <a:gd name="connsiteX5" fmla="*/ 3027 w 7469039"/>
              <a:gd name="connsiteY5" fmla="*/ 6508480 h 6508480"/>
              <a:gd name="connsiteX6" fmla="*/ 0 w 7469039"/>
              <a:gd name="connsiteY6" fmla="*/ 0 h 6508480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3027 w 7469039"/>
              <a:gd name="connsiteY4" fmla="*/ 6096000 h 6366494"/>
              <a:gd name="connsiteX5" fmla="*/ 0 w 7469039"/>
              <a:gd name="connsiteY5" fmla="*/ 0 h 6366494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645 w 7469039"/>
              <a:gd name="connsiteY4" fmla="*/ 6096000 h 6366494"/>
              <a:gd name="connsiteX5" fmla="*/ 0 w 7469039"/>
              <a:gd name="connsiteY5" fmla="*/ 0 h 636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9039" h="6366494">
                <a:moveTo>
                  <a:pt x="0" y="0"/>
                </a:moveTo>
                <a:lnTo>
                  <a:pt x="7469039" y="0"/>
                </a:lnTo>
                <a:lnTo>
                  <a:pt x="7469039" y="6353183"/>
                </a:lnTo>
                <a:cubicBezTo>
                  <a:pt x="7022837" y="6362323"/>
                  <a:pt x="6568869" y="6366494"/>
                  <a:pt x="6108633" y="6366494"/>
                </a:cubicBezTo>
                <a:cubicBezTo>
                  <a:pt x="3867960" y="6366494"/>
                  <a:pt x="1773459" y="6267615"/>
                  <a:pt x="645" y="6096000"/>
                </a:cubicBezTo>
                <a:lnTo>
                  <a:pt x="0" y="0"/>
                </a:lnTo>
                <a:close/>
              </a:path>
            </a:pathLst>
          </a:custGeom>
          <a:noFill/>
        </p:spPr>
        <p:txBody>
          <a:bodyPr tIns="4572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923211" y="3962400"/>
            <a:ext cx="3781439" cy="18288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0D9EC222-8CA5-4163-A085-B89D5E73D089}" type="datetime1">
              <a:rPr lang="fr-FR" noProof="0" smtClean="0"/>
              <a:t>10/01/2021</a:t>
            </a:fld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67349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3E361E-70AE-4B67-B3FB-C7A6E1328D5A}" type="datetime1">
              <a:rPr lang="fr-FR" noProof="0" smtClean="0"/>
              <a:t>10/01/2021</a:t>
            </a:fld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6259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Rectangle 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 bwMode="black">
          <a:xfrm>
            <a:off x="9294812" y="274639"/>
            <a:ext cx="1371602" cy="5897561"/>
          </a:xfrm>
        </p:spPr>
        <p:txBody>
          <a:bodyPr vert="eaVert"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1522413" y="274639"/>
            <a:ext cx="7619999" cy="5884321"/>
          </a:xfrm>
        </p:spPr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0369CBB5-C0C9-45EF-BC6F-796685D3B466}" type="datetime1">
              <a:rPr lang="fr-FR" noProof="0" smtClean="0"/>
              <a:t>10/01/2021</a:t>
            </a:fld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18576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AF7332-63EE-459F-8BD8-64D46D841456}" type="datetime1">
              <a:rPr lang="fr-FR" noProof="0" smtClean="0"/>
              <a:t>10/01/2021</a:t>
            </a:fld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24562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 11"/>
          <p:cNvSpPr/>
          <p:nvPr/>
        </p:nvSpPr>
        <p:spPr>
          <a:xfrm flipH="1">
            <a:off x="0" y="0"/>
            <a:ext cx="12188825" cy="3245754"/>
          </a:xfrm>
          <a:custGeom>
            <a:avLst/>
            <a:gdLst/>
            <a:ahLst/>
            <a:cxnLst/>
            <a:rect l="l" t="t" r="r" b="b"/>
            <a:pathLst>
              <a:path w="12188825" h="3245754">
                <a:moveTo>
                  <a:pt x="12188825" y="0"/>
                </a:moveTo>
                <a:lnTo>
                  <a:pt x="0" y="0"/>
                </a:lnTo>
                <a:lnTo>
                  <a:pt x="1" y="2975260"/>
                </a:lnTo>
                <a:cubicBezTo>
                  <a:pt x="1772815" y="3146875"/>
                  <a:pt x="3864934" y="3245754"/>
                  <a:pt x="6105607" y="3245754"/>
                </a:cubicBezTo>
                <a:cubicBezTo>
                  <a:pt x="8336850" y="3245754"/>
                  <a:pt x="10420785" y="3147705"/>
                  <a:pt x="12188825" y="297748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7" name="Rectangle 12"/>
          <p:cNvSpPr/>
          <p:nvPr/>
        </p:nvSpPr>
        <p:spPr>
          <a:xfrm flipH="1" flipV="1">
            <a:off x="0" y="2975260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Rectangle 16"/>
          <p:cNvSpPr/>
          <p:nvPr/>
        </p:nvSpPr>
        <p:spPr>
          <a:xfrm flipH="1" flipV="1">
            <a:off x="0" y="3028586"/>
            <a:ext cx="12188825" cy="3829414"/>
          </a:xfrm>
          <a:custGeom>
            <a:avLst/>
            <a:gdLst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2270882 h 3829414"/>
              <a:gd name="connsiteX14" fmla="*/ 12188819 w 12188825"/>
              <a:gd name="connsiteY14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19 w 12188825"/>
              <a:gd name="connsiteY12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19 w 12188825"/>
              <a:gd name="connsiteY11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19 w 12188825"/>
              <a:gd name="connsiteY10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0 h 3829414"/>
              <a:gd name="connsiteX8" fmla="*/ 12188825 w 12188825"/>
              <a:gd name="connsiteY8" fmla="*/ 0 h 3829414"/>
              <a:gd name="connsiteX9" fmla="*/ 12188819 w 12188825"/>
              <a:gd name="connsiteY9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0 h 3829414"/>
              <a:gd name="connsiteX7" fmla="*/ 12188825 w 12188825"/>
              <a:gd name="connsiteY7" fmla="*/ 0 h 3829414"/>
              <a:gd name="connsiteX8" fmla="*/ 12188819 w 12188825"/>
              <a:gd name="connsiteY8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0 h 3829414"/>
              <a:gd name="connsiteX6" fmla="*/ 12188825 w 12188825"/>
              <a:gd name="connsiteY6" fmla="*/ 0 h 3829414"/>
              <a:gd name="connsiteX7" fmla="*/ 12188819 w 12188825"/>
              <a:gd name="connsiteY7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0 h 3829414"/>
              <a:gd name="connsiteX5" fmla="*/ 12188825 w 12188825"/>
              <a:gd name="connsiteY5" fmla="*/ 0 h 3829414"/>
              <a:gd name="connsiteX6" fmla="*/ 12188819 w 12188825"/>
              <a:gd name="connsiteY6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1 w 12188825"/>
              <a:gd name="connsiteY3" fmla="*/ 0 h 3829414"/>
              <a:gd name="connsiteX4" fmla="*/ 12188825 w 12188825"/>
              <a:gd name="connsiteY4" fmla="*/ 0 h 3829414"/>
              <a:gd name="connsiteX5" fmla="*/ 12188819 w 12188825"/>
              <a:gd name="connsiteY5" fmla="*/ 3829414 h 38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829414">
                <a:moveTo>
                  <a:pt x="12188819" y="3829414"/>
                </a:moveTo>
                <a:cubicBezTo>
                  <a:pt x="10472741" y="3611474"/>
                  <a:pt x="8380478" y="3464940"/>
                  <a:pt x="6121030" y="3425501"/>
                </a:cubicBezTo>
                <a:cubicBezTo>
                  <a:pt x="3842817" y="3385734"/>
                  <a:pt x="1730673" y="3460715"/>
                  <a:pt x="0" y="3621385"/>
                </a:cubicBezTo>
                <a:cubicBezTo>
                  <a:pt x="0" y="2414257"/>
                  <a:pt x="1" y="1207128"/>
                  <a:pt x="1" y="0"/>
                </a:cubicBezTo>
                <a:lnTo>
                  <a:pt x="12188825" y="0"/>
                </a:lnTo>
                <a:cubicBezTo>
                  <a:pt x="12188823" y="1276471"/>
                  <a:pt x="12188821" y="2552943"/>
                  <a:pt x="12188819" y="382941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2413" y="3505200"/>
            <a:ext cx="9144000" cy="1908446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17" name="Espace réservé d’image 16" descr="Espace réservé vide pour ajouter une image. Cliquez sur l’espace réservé et sélectionnez l’image à ajouter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88825" cy="3141318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tIns="45720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501775" y="5562600"/>
            <a:ext cx="7335837" cy="8382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23617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 12"/>
          <p:cNvSpPr/>
          <p:nvPr userDrawn="1"/>
        </p:nvSpPr>
        <p:spPr>
          <a:xfrm flipH="1">
            <a:off x="2" y="789993"/>
            <a:ext cx="12188825" cy="5080598"/>
          </a:xfrm>
          <a:custGeom>
            <a:avLst/>
            <a:gdLst/>
            <a:ahLst/>
            <a:cxnLst/>
            <a:rect l="l" t="t" r="r" b="b"/>
            <a:pathLst>
              <a:path w="12188825" h="5080598">
                <a:moveTo>
                  <a:pt x="12188824" y="0"/>
                </a:moveTo>
                <a:cubicBezTo>
                  <a:pt x="10416010" y="171615"/>
                  <a:pt x="8323891" y="270494"/>
                  <a:pt x="6083218" y="270494"/>
                </a:cubicBezTo>
                <a:cubicBezTo>
                  <a:pt x="3851975" y="270494"/>
                  <a:pt x="1768040" y="172445"/>
                  <a:pt x="0" y="2224"/>
                </a:cubicBezTo>
                <a:lnTo>
                  <a:pt x="0" y="1496008"/>
                </a:lnTo>
                <a:lnTo>
                  <a:pt x="0" y="1785092"/>
                </a:lnTo>
                <a:lnTo>
                  <a:pt x="0" y="3295506"/>
                </a:lnTo>
                <a:lnTo>
                  <a:pt x="0" y="3553408"/>
                </a:lnTo>
                <a:lnTo>
                  <a:pt x="0" y="5080598"/>
                </a:lnTo>
                <a:cubicBezTo>
                  <a:pt x="1772814" y="4908983"/>
                  <a:pt x="3864933" y="4810104"/>
                  <a:pt x="6105606" y="4810104"/>
                </a:cubicBezTo>
                <a:cubicBezTo>
                  <a:pt x="8336849" y="4810104"/>
                  <a:pt x="10420784" y="4908153"/>
                  <a:pt x="12188824" y="5078374"/>
                </a:cubicBezTo>
                <a:lnTo>
                  <a:pt x="12188824" y="3553408"/>
                </a:lnTo>
                <a:lnTo>
                  <a:pt x="12188825" y="3553408"/>
                </a:lnTo>
                <a:lnTo>
                  <a:pt x="12188825" y="1496008"/>
                </a:lnTo>
                <a:lnTo>
                  <a:pt x="12188824" y="1496008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5" name="Rectangle 12"/>
          <p:cNvSpPr/>
          <p:nvPr userDrawn="1"/>
        </p:nvSpPr>
        <p:spPr>
          <a:xfrm flipH="1">
            <a:off x="2" y="792217"/>
            <a:ext cx="12188825" cy="5078374"/>
          </a:xfrm>
          <a:custGeom>
            <a:avLst/>
            <a:gdLst/>
            <a:ahLst/>
            <a:cxnLst/>
            <a:rect l="l" t="t" r="r" b="b"/>
            <a:pathLst>
              <a:path w="12188825" h="5078374">
                <a:moveTo>
                  <a:pt x="0" y="0"/>
                </a:moveTo>
                <a:lnTo>
                  <a:pt x="0" y="1493784"/>
                </a:lnTo>
                <a:lnTo>
                  <a:pt x="0" y="1782868"/>
                </a:lnTo>
                <a:lnTo>
                  <a:pt x="0" y="3293282"/>
                </a:lnTo>
                <a:lnTo>
                  <a:pt x="0" y="3551184"/>
                </a:lnTo>
                <a:lnTo>
                  <a:pt x="0" y="5078374"/>
                </a:lnTo>
                <a:lnTo>
                  <a:pt x="2" y="5078374"/>
                </a:lnTo>
                <a:lnTo>
                  <a:pt x="2" y="4101849"/>
                </a:lnTo>
                <a:lnTo>
                  <a:pt x="8" y="4101849"/>
                </a:lnTo>
                <a:lnTo>
                  <a:pt x="8" y="4825486"/>
                </a:lnTo>
                <a:cubicBezTo>
                  <a:pt x="1730681" y="4664816"/>
                  <a:pt x="3842825" y="4589835"/>
                  <a:pt x="6121038" y="4629602"/>
                </a:cubicBezTo>
                <a:cubicBezTo>
                  <a:pt x="8380486" y="4669041"/>
                  <a:pt x="10472749" y="4815575"/>
                  <a:pt x="12188824" y="5033515"/>
                </a:cubicBezTo>
                <a:lnTo>
                  <a:pt x="12188824" y="3551184"/>
                </a:lnTo>
                <a:lnTo>
                  <a:pt x="12188825" y="3551184"/>
                </a:lnTo>
                <a:lnTo>
                  <a:pt x="12188825" y="1493784"/>
                </a:lnTo>
                <a:lnTo>
                  <a:pt x="12188824" y="1493784"/>
                </a:lnTo>
                <a:lnTo>
                  <a:pt x="12188824" y="254012"/>
                </a:lnTo>
                <a:cubicBezTo>
                  <a:pt x="10458154" y="414682"/>
                  <a:pt x="8346010" y="489663"/>
                  <a:pt x="6067797" y="449896"/>
                </a:cubicBezTo>
                <a:cubicBezTo>
                  <a:pt x="3808349" y="410457"/>
                  <a:pt x="1716086" y="263923"/>
                  <a:pt x="8" y="45983"/>
                </a:cubicBezTo>
                <a:lnTo>
                  <a:pt x="8" y="977649"/>
                </a:lnTo>
                <a:lnTo>
                  <a:pt x="2" y="97764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black">
          <a:xfrm>
            <a:off x="1522413" y="1371600"/>
            <a:ext cx="9144000" cy="2743200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6000" b="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2414" y="4267201"/>
            <a:ext cx="7315198" cy="10668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C7402E-FFA1-4E29-86E5-94BC803AC70A}" type="datetime1">
              <a:rPr lang="fr-FR" noProof="0" smtClean="0"/>
              <a:t>10/01/2021</a:t>
            </a:fld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5703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49862" y="1905000"/>
            <a:ext cx="4416552" cy="4267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301B89-10CB-4945-AEC9-5B93858D3213}" type="datetime1">
              <a:rPr lang="fr-FR" noProof="0" smtClean="0"/>
              <a:t>10/01/2021</a:t>
            </a:fld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4418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22413" y="2666999"/>
            <a:ext cx="4416552" cy="35052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1754" y="1905000"/>
            <a:ext cx="4416552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1754" y="2666999"/>
            <a:ext cx="4416552" cy="35052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E06F3E-73E9-43E0-902C-88BBFB697B32}" type="datetime1">
              <a:rPr lang="fr-FR" noProof="0" smtClean="0"/>
              <a:t>10/01/2021</a:t>
            </a:fld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2661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57EAFA-F163-4F84-A6E0-87AD4F17BDED}" type="datetime1">
              <a:rPr lang="fr-FR" noProof="0" smtClean="0"/>
              <a:t>10/01/2021</a:t>
            </a:fld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18338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Rectangle 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88A20617-1CF6-42D0-BBCA-8EF9EFD79146}" type="datetime1">
              <a:rPr lang="fr-FR" noProof="0" smtClean="0"/>
              <a:t>10/01/2021</a:t>
            </a:fld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87941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12"/>
          <p:cNvSpPr/>
          <p:nvPr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1" name="Rectangle 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2" name="Rectangle 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 bwMode="black">
          <a:xfrm>
            <a:off x="7923212" y="457200"/>
            <a:ext cx="3781439" cy="3276600"/>
          </a:xfrm>
        </p:spPr>
        <p:txBody>
          <a:bodyPr rtlCol="0"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8013" y="457200"/>
            <a:ext cx="6324599" cy="5334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923212" y="3962400"/>
            <a:ext cx="3781439" cy="18288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F6D136A-D3AB-477D-84C6-0CFC7FDCA771}" type="datetime1">
              <a:rPr lang="fr-FR" noProof="0" smtClean="0"/>
              <a:t>10/01/2021</a:t>
            </a:fld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8994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12"/>
          <p:cNvSpPr/>
          <p:nvPr/>
        </p:nvSpPr>
        <p:spPr>
          <a:xfrm>
            <a:off x="0" y="0"/>
            <a:ext cx="12188825" cy="1870938"/>
          </a:xfrm>
          <a:custGeom>
            <a:avLst/>
            <a:gdLst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1 w 12188825"/>
              <a:gd name="connsiteY7" fmla="*/ 335280 h 1870938"/>
              <a:gd name="connsiteX8" fmla="*/ 0 w 12188825"/>
              <a:gd name="connsiteY8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0 w 12188825"/>
              <a:gd name="connsiteY7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335280 h 1870938"/>
              <a:gd name="connsiteX3" fmla="*/ 12188825 w 12188825"/>
              <a:gd name="connsiteY3" fmla="*/ 1868714 h 1870938"/>
              <a:gd name="connsiteX4" fmla="*/ 6105607 w 12188825"/>
              <a:gd name="connsiteY4" fmla="*/ 1600444 h 1870938"/>
              <a:gd name="connsiteX5" fmla="*/ 1 w 12188825"/>
              <a:gd name="connsiteY5" fmla="*/ 1870938 h 1870938"/>
              <a:gd name="connsiteX6" fmla="*/ 0 w 12188825"/>
              <a:gd name="connsiteY6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1868714 h 1870938"/>
              <a:gd name="connsiteX3" fmla="*/ 6105607 w 12188825"/>
              <a:gd name="connsiteY3" fmla="*/ 1600444 h 1870938"/>
              <a:gd name="connsiteX4" fmla="*/ 1 w 12188825"/>
              <a:gd name="connsiteY4" fmla="*/ 1870938 h 1870938"/>
              <a:gd name="connsiteX5" fmla="*/ 0 w 12188825"/>
              <a:gd name="connsiteY5" fmla="*/ 0 h 187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1870938">
                <a:moveTo>
                  <a:pt x="0" y="0"/>
                </a:moveTo>
                <a:lnTo>
                  <a:pt x="12188825" y="0"/>
                </a:lnTo>
                <a:lnTo>
                  <a:pt x="12188825" y="1868714"/>
                </a:lnTo>
                <a:cubicBezTo>
                  <a:pt x="10420785" y="1698493"/>
                  <a:pt x="8336850" y="1600444"/>
                  <a:pt x="6105607" y="1600444"/>
                </a:cubicBezTo>
                <a:cubicBezTo>
                  <a:pt x="3864934" y="1600444"/>
                  <a:pt x="1772815" y="1699323"/>
                  <a:pt x="1" y="1870938"/>
                </a:cubicBezTo>
                <a:cubicBezTo>
                  <a:pt x="1" y="1247292"/>
                  <a:pt x="0" y="623646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3" name="Rectangle 12"/>
          <p:cNvSpPr/>
          <p:nvPr/>
        </p:nvSpPr>
        <p:spPr>
          <a:xfrm>
            <a:off x="1" y="0"/>
            <a:ext cx="12188824" cy="1812642"/>
          </a:xfrm>
          <a:custGeom>
            <a:avLst/>
            <a:gdLst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1 w 12188824"/>
              <a:gd name="connsiteY5" fmla="*/ 187545 h 1812642"/>
              <a:gd name="connsiteX6" fmla="*/ 0 w 12188824"/>
              <a:gd name="connsiteY6" fmla="*/ 0 h 1812642"/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0 w 12188824"/>
              <a:gd name="connsiteY5" fmla="*/ 0 h 181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4" h="1812642">
                <a:moveTo>
                  <a:pt x="0" y="0"/>
                </a:moveTo>
                <a:lnTo>
                  <a:pt x="12188824" y="0"/>
                </a:lnTo>
                <a:lnTo>
                  <a:pt x="12188824" y="1812642"/>
                </a:lnTo>
                <a:cubicBezTo>
                  <a:pt x="10427038" y="1644563"/>
                  <a:pt x="8126377" y="1513957"/>
                  <a:pt x="6105607" y="1498429"/>
                </a:cubicBezTo>
                <a:cubicBezTo>
                  <a:pt x="4065906" y="1482756"/>
                  <a:pt x="1772815" y="1551588"/>
                  <a:pt x="1" y="1723203"/>
                </a:cubicBezTo>
                <a:cubicBezTo>
                  <a:pt x="1" y="1148802"/>
                  <a:pt x="0" y="574401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7" name="Rectangle 7"/>
          <p:cNvSpPr/>
          <p:nvPr/>
        </p:nvSpPr>
        <p:spPr bwMode="hidden">
          <a:xfrm>
            <a:off x="1" y="6354411"/>
            <a:ext cx="12188824" cy="503589"/>
          </a:xfrm>
          <a:custGeom>
            <a:avLst/>
            <a:gdLst/>
            <a:ahLst/>
            <a:cxnLst/>
            <a:rect l="l" t="t" r="r" b="b"/>
            <a:pathLst>
              <a:path w="12188824" h="503589">
                <a:moveTo>
                  <a:pt x="6105606" y="0"/>
                </a:moveTo>
                <a:cubicBezTo>
                  <a:pt x="8336849" y="0"/>
                  <a:pt x="10420784" y="98049"/>
                  <a:pt x="12188824" y="268270"/>
                </a:cubicBezTo>
                <a:lnTo>
                  <a:pt x="12188824" y="503589"/>
                </a:lnTo>
                <a:lnTo>
                  <a:pt x="0" y="503589"/>
                </a:lnTo>
                <a:lnTo>
                  <a:pt x="0" y="270494"/>
                </a:lnTo>
                <a:cubicBezTo>
                  <a:pt x="1772814" y="98879"/>
                  <a:pt x="3864933" y="0"/>
                  <a:pt x="610560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white">
          <a:xfrm>
            <a:off x="1522414" y="274638"/>
            <a:ext cx="9144000" cy="10969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3EB7AF56-1D9A-40E0-BDDC-FE4D9A72CE9D}" type="datetime1">
              <a:rPr lang="fr-FR" noProof="0" smtClean="0"/>
              <a:t>10/01/2021</a:t>
            </a:fld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5382E9EE-A870-438B-947A-FF671DFAFC96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24876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pwbRpaMxIBI" TargetMode="External"/><Relationship Id="rId3" Type="http://schemas.openxmlformats.org/officeDocument/2006/relationships/hyperlink" Target="https://www.youtube.com/watch?v=ZIaCvvVLtNo" TargetMode="External"/><Relationship Id="rId7" Type="http://schemas.openxmlformats.org/officeDocument/2006/relationships/hyperlink" Target="https://www.youtube.com/watch?v=lQoH3QShIG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aht7kytPSl0" TargetMode="External"/><Relationship Id="rId5" Type="http://schemas.openxmlformats.org/officeDocument/2006/relationships/hyperlink" Target="https://www.youtube.com/watch?v=_fxxVD6QGH4" TargetMode="External"/><Relationship Id="rId10" Type="http://schemas.openxmlformats.org/officeDocument/2006/relationships/hyperlink" Target="https://www.youtube.com/watch?v=M98yHHy88W0&amp;list=PLTukKuAdYcV7Tg7AWU8Hn8lHmaANCJ2Fz&amp;index=42" TargetMode="External"/><Relationship Id="rId4" Type="http://schemas.openxmlformats.org/officeDocument/2006/relationships/hyperlink" Target="https://www.youtube.com/watch?v=iVDT02kwD-g&amp;list=RDiVDT02kwD-g&amp;start_radio=1" TargetMode="External"/><Relationship Id="rId9" Type="http://schemas.openxmlformats.org/officeDocument/2006/relationships/hyperlink" Target="https://www.youtube.com/watch?v=BBBpbRAnN6Y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rlz=1C1GCEU_frCA821CA821&amp;ei=V2WFXIvHJonH5gLXlJ8Q&amp;q=tout+le+monde+en+m&#234;me+temps+paroles&amp;oq=tout+le+monde+en+m&#234;me&amp;gs_l=psy-ab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ustomXml" Target="../ink/ink1.xml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1WFc7u8qWuo?feature=oemb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1WFc7u8qWuo?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1WFc7u8qWuo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fr-FR" dirty="0"/>
              <a:t>La chanson engagée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dirty="0"/>
              <a:t>De la musique qui mobilise</a:t>
            </a:r>
          </a:p>
        </p:txBody>
      </p:sp>
      <p:pic>
        <p:nvPicPr>
          <p:cNvPr id="5" name="Espace réservé pour une image  4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21050" b="21050"/>
          <a:stretch>
            <a:fillRect/>
          </a:stretch>
        </p:blipFill>
        <p:spPr>
          <a:xfrm>
            <a:off x="0" y="0"/>
            <a:ext cx="1218882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42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748" y="476672"/>
            <a:ext cx="11737304" cy="1224136"/>
          </a:xfrm>
        </p:spPr>
        <p:txBody>
          <a:bodyPr rtlCol="0">
            <a:noAutofit/>
          </a:bodyPr>
          <a:lstStyle/>
          <a:p>
            <a:pPr algn="ctr"/>
            <a:r>
              <a:rPr lang="fr-CA" sz="2000" dirty="0"/>
              <a:t>Et voici quelques exemples tirés du répertoire québécois. </a:t>
            </a:r>
            <a:br>
              <a:rPr lang="fr-CA" sz="2000" dirty="0"/>
            </a:br>
            <a:r>
              <a:rPr lang="fr-CA" sz="2000" dirty="0"/>
              <a:t>Choisissons-en 2, prenons le temps de les découvrir et, pour chacun, de nommer clairement le thème social abordé et la thèse défendue par l’auteur-compositeur ou les auteurs-compositeurs.</a:t>
            </a:r>
            <a:br>
              <a:rPr lang="fr-CA" sz="2000" dirty="0"/>
            </a:br>
            <a:endParaRPr lang="fr-FR" sz="2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772816"/>
            <a:ext cx="12071076" cy="4680520"/>
          </a:xfrm>
        </p:spPr>
        <p:txBody>
          <a:bodyPr>
            <a:normAutofit lnSpcReduction="10000"/>
          </a:bodyPr>
          <a:lstStyle/>
          <a:p>
            <a:r>
              <a:rPr lang="fr-CA" dirty="0"/>
              <a:t>Les joailliers (Ingrid St-Pierre, 2019): </a:t>
            </a:r>
            <a:r>
              <a:rPr lang="fr-CA" dirty="0">
                <a:hlinkClick r:id="rId3"/>
              </a:rPr>
              <a:t>https://www.youtube.com/watch?v=ZIaCvvVLtNo</a:t>
            </a:r>
            <a:endParaRPr lang="fr-CA" dirty="0"/>
          </a:p>
          <a:p>
            <a:r>
              <a:rPr lang="fr-CA" dirty="0"/>
              <a:t>La rue principale (Les Colocs, 1993): 	</a:t>
            </a:r>
            <a:r>
              <a:rPr lang="fr-CA" dirty="0">
                <a:hlinkClick r:id="rId4"/>
              </a:rPr>
              <a:t>https://www.youtube.com/watch?v=iVDT02kwD-g&amp;list=RDiVDT02kwD-g&amp;start_radio=1</a:t>
            </a:r>
            <a:endParaRPr lang="fr-CA" dirty="0"/>
          </a:p>
          <a:p>
            <a:r>
              <a:rPr lang="fr-CA" dirty="0"/>
              <a:t>Jeudi 17 mai (Ariane Moffatt 2012): </a:t>
            </a:r>
            <a:r>
              <a:rPr lang="fr-CA" dirty="0">
                <a:hlinkClick r:id="rId5"/>
              </a:rPr>
              <a:t>https://www.youtube.com/watch?v=_fxxVD6QGH4</a:t>
            </a:r>
            <a:endParaRPr lang="fr-CA" dirty="0"/>
          </a:p>
          <a:p>
            <a:r>
              <a:rPr lang="fr-CA" dirty="0"/>
              <a:t>Le déni de l’évidence (Mes Aïeux, 2008): </a:t>
            </a:r>
            <a:r>
              <a:rPr lang="fr-CA" dirty="0">
                <a:hlinkClick r:id="rId6"/>
              </a:rPr>
              <a:t>https://www.youtube.com/watch?v=aht7kytPSl0</a:t>
            </a:r>
            <a:endParaRPr lang="fr-CA" dirty="0"/>
          </a:p>
          <a:p>
            <a:r>
              <a:rPr lang="fr-CA" dirty="0"/>
              <a:t>Le bruit des bottes (Yann Perreau, 2011): </a:t>
            </a:r>
            <a:r>
              <a:rPr lang="fr-CA" dirty="0">
                <a:hlinkClick r:id="rId7"/>
              </a:rPr>
              <a:t>https://www.youtube.com/watch?v=lQoH3QShIGw</a:t>
            </a:r>
            <a:endParaRPr lang="fr-CA" dirty="0"/>
          </a:p>
          <a:p>
            <a:r>
              <a:rPr lang="fr-CA" dirty="0"/>
              <a:t>Montréal-Nord (</a:t>
            </a:r>
            <a:r>
              <a:rPr lang="fr-CA" dirty="0" err="1"/>
              <a:t>Koriass</a:t>
            </a:r>
            <a:r>
              <a:rPr lang="fr-CA" dirty="0"/>
              <a:t>, 2013): </a:t>
            </a:r>
            <a:r>
              <a:rPr lang="fr-CA" dirty="0">
                <a:hlinkClick r:id="rId8"/>
              </a:rPr>
              <a:t>https://www.youtube.com/watch?v=pwbRpaMxIBI</a:t>
            </a:r>
            <a:endParaRPr lang="fr-CA" dirty="0"/>
          </a:p>
          <a:p>
            <a:r>
              <a:rPr lang="fr-CA" dirty="0"/>
              <a:t>Libérez-nous des libéraux (Loco </a:t>
            </a:r>
            <a:r>
              <a:rPr lang="fr-CA" dirty="0" err="1"/>
              <a:t>Locass</a:t>
            </a:r>
            <a:r>
              <a:rPr lang="fr-CA" dirty="0"/>
              <a:t>, 2014): </a:t>
            </a:r>
            <a:r>
              <a:rPr lang="fr-CA" dirty="0">
                <a:hlinkClick r:id="rId9"/>
              </a:rPr>
              <a:t>https://www.youtube.com/watch?v=BBBpbRAnN6Y</a:t>
            </a:r>
            <a:endParaRPr lang="fr-CA" dirty="0"/>
          </a:p>
          <a:p>
            <a:r>
              <a:rPr lang="fr-CA" dirty="0"/>
              <a:t>Les murs (Luc De </a:t>
            </a:r>
            <a:r>
              <a:rPr lang="fr-CA" dirty="0" err="1"/>
              <a:t>Larochellière</a:t>
            </a:r>
            <a:r>
              <a:rPr lang="fr-CA" dirty="0"/>
              <a:t>, 2009) : </a:t>
            </a:r>
            <a:r>
              <a:rPr lang="fr-CA" dirty="0">
                <a:hlinkClick r:id="rId10"/>
              </a:rPr>
              <a:t>https://www.youtube.com/watch?v=M98yHHy88W0&amp;list=PLTukKuAdYcV7Tg7AWU8Hn8lHmaANCJ2Fz&amp;index=42</a:t>
            </a:r>
            <a:r>
              <a:rPr lang="fr-CA" dirty="0"/>
              <a:t> 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0334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9796" y="1371600"/>
            <a:ext cx="11449272" cy="2743200"/>
          </a:xfrm>
        </p:spPr>
        <p:txBody>
          <a:bodyPr>
            <a:noAutofit/>
          </a:bodyPr>
          <a:lstStyle/>
          <a:p>
            <a:pPr algn="ctr"/>
            <a:r>
              <a:rPr lang="fr-CA" sz="4400" dirty="0"/>
              <a:t>Y a-t-il des thèmes sociaux, des réalités qui vous préoccupent, des sujets autour desquels existent des controverses qui vous viennent en tête et face auxquels il vous serait possible de prendre position?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869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En voici quelques-uns auxquels nous avons pensé: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748" y="1844824"/>
            <a:ext cx="12169352" cy="4896544"/>
          </a:xfrm>
        </p:spPr>
        <p:txBody>
          <a:bodyPr numCol="2">
            <a:normAutofit fontScale="92500" lnSpcReduction="10000"/>
          </a:bodyPr>
          <a:lstStyle/>
          <a:p>
            <a:r>
              <a:rPr lang="fr-CA" sz="1800" dirty="0"/>
              <a:t>L’égalité des sexes;</a:t>
            </a:r>
          </a:p>
          <a:p>
            <a:r>
              <a:rPr lang="fr-CA" sz="1800" dirty="0"/>
              <a:t>La course effrénée à la performance;</a:t>
            </a:r>
          </a:p>
          <a:p>
            <a:r>
              <a:rPr lang="fr-CA" sz="1800" dirty="0"/>
              <a:t>L’individualisme et la réussite matérielle;</a:t>
            </a:r>
          </a:p>
          <a:p>
            <a:r>
              <a:rPr lang="fr-CA" sz="1800" dirty="0"/>
              <a:t>La surconsommation;</a:t>
            </a:r>
          </a:p>
          <a:p>
            <a:r>
              <a:rPr lang="fr-CA" sz="1800" dirty="0"/>
              <a:t>La valorisation de la jeunesse éternelle;</a:t>
            </a:r>
          </a:p>
          <a:p>
            <a:r>
              <a:rPr lang="fr-CA" sz="1800" dirty="0"/>
              <a:t>La superficialité de l’image dans les médias sociaux;</a:t>
            </a:r>
          </a:p>
          <a:p>
            <a:r>
              <a:rPr lang="fr-CA" sz="1800" dirty="0"/>
              <a:t>La liberté d’expression, ce droit auquel on tient;</a:t>
            </a:r>
          </a:p>
          <a:p>
            <a:r>
              <a:rPr lang="fr-CA" sz="1800" dirty="0"/>
              <a:t>La démocratie;</a:t>
            </a:r>
          </a:p>
          <a:p>
            <a:r>
              <a:rPr lang="fr-CA" sz="1800" dirty="0"/>
              <a:t>L’accès à une éducation de qualité pour tous;</a:t>
            </a:r>
          </a:p>
          <a:p>
            <a:r>
              <a:rPr lang="fr-CA" sz="1800" dirty="0"/>
              <a:t>L’environnement et ses défis;</a:t>
            </a:r>
          </a:p>
          <a:p>
            <a:r>
              <a:rPr lang="fr-CA" sz="1800" dirty="0"/>
              <a:t>L’âgisme;</a:t>
            </a:r>
          </a:p>
          <a:p>
            <a:r>
              <a:rPr lang="fr-CA" sz="1800" dirty="0"/>
              <a:t>La conformité qui manque de tolérance;</a:t>
            </a:r>
          </a:p>
          <a:p>
            <a:r>
              <a:rPr lang="fr-CA" sz="1800" dirty="0"/>
              <a:t>Le fait français au Québec et ses défis;</a:t>
            </a:r>
          </a:p>
          <a:p>
            <a:r>
              <a:rPr lang="fr-CA" sz="1800" dirty="0"/>
              <a:t>La pauvreté et les inégalités sociales;</a:t>
            </a:r>
          </a:p>
          <a:p>
            <a:r>
              <a:rPr lang="fr-CA" sz="1800" dirty="0"/>
              <a:t>L’abus de pouvoir, quel qu’il soit;</a:t>
            </a:r>
          </a:p>
          <a:p>
            <a:r>
              <a:rPr lang="fr-CA" sz="1800" dirty="0"/>
              <a:t>Le manque de projet social, le cynisme ambiant;</a:t>
            </a:r>
          </a:p>
          <a:p>
            <a:r>
              <a:rPr lang="fr-CA" sz="1800" dirty="0"/>
              <a:t>La force de la collectivité, du nombre;</a:t>
            </a:r>
          </a:p>
          <a:p>
            <a:r>
              <a:rPr lang="fr-CA" sz="1800" dirty="0"/>
              <a:t>Le pouvoir de la communication, des mots;</a:t>
            </a:r>
          </a:p>
          <a:p>
            <a:r>
              <a:rPr lang="fr-CA" sz="1800" dirty="0"/>
              <a:t>L’importance de la culture;</a:t>
            </a:r>
          </a:p>
          <a:p>
            <a:r>
              <a:rPr lang="fr-CA" sz="1800" dirty="0"/>
              <a:t>La perte de sens;</a:t>
            </a:r>
          </a:p>
          <a:p>
            <a:r>
              <a:rPr lang="fr-CA" sz="1800" dirty="0"/>
              <a:t>La multiplicité des choix qui étourdit;</a:t>
            </a:r>
          </a:p>
          <a:p>
            <a:r>
              <a:rPr lang="fr-CA" sz="1800" dirty="0"/>
              <a:t>Le manque de temps, le rythme de vie;</a:t>
            </a:r>
          </a:p>
        </p:txBody>
      </p:sp>
    </p:spTree>
    <p:extLst>
      <p:ext uri="{BB962C8B-B14F-4D97-AF65-F5344CB8AC3E}">
        <p14:creationId xmlns:p14="http://schemas.microsoft.com/office/powerpoint/2010/main" val="33698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Comment écrire une chanson engagée?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1764" y="1905000"/>
            <a:ext cx="11953328" cy="4692352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fr-CA" dirty="0"/>
              <a:t>Il faut tout d’abord choisir un </a:t>
            </a:r>
            <a:r>
              <a:rPr lang="fr-CA" b="1" dirty="0">
                <a:solidFill>
                  <a:schemeClr val="accent5"/>
                </a:solidFill>
              </a:rPr>
              <a:t>thème social</a:t>
            </a:r>
            <a:r>
              <a:rPr lang="fr-CA" dirty="0">
                <a:solidFill>
                  <a:schemeClr val="accent5"/>
                </a:solidFill>
              </a:rPr>
              <a:t> </a:t>
            </a:r>
            <a:r>
              <a:rPr lang="fr-CA" dirty="0"/>
              <a:t>qui vous allume, qui vous fait réagir, face auquel vous vous sentez être capable de prendre position, capable de défendre </a:t>
            </a:r>
            <a:r>
              <a:rPr lang="fr-CA" b="1" dirty="0">
                <a:solidFill>
                  <a:schemeClr val="accent5"/>
                </a:solidFill>
              </a:rPr>
              <a:t>une thèse</a:t>
            </a:r>
            <a:r>
              <a:rPr lang="fr-CA" dirty="0"/>
              <a:t>. </a:t>
            </a:r>
          </a:p>
          <a:p>
            <a:pPr marL="0" indent="0">
              <a:buNone/>
            </a:pPr>
            <a:endParaRPr lang="fr-CA" dirty="0"/>
          </a:p>
          <a:p>
            <a:pPr marL="457200" indent="-457200">
              <a:buFont typeface="+mj-lt"/>
              <a:buAutoNum type="arabicPeriod" startAt="2"/>
            </a:pPr>
            <a:r>
              <a:rPr lang="fr-CA" dirty="0"/>
              <a:t>Il faut ensuite, dans une tempête d’idées, vous créer </a:t>
            </a:r>
            <a:r>
              <a:rPr lang="fr-CA" b="1" dirty="0">
                <a:solidFill>
                  <a:schemeClr val="accent5"/>
                </a:solidFill>
              </a:rPr>
              <a:t>un champ lexical </a:t>
            </a:r>
            <a:r>
              <a:rPr lang="fr-CA" dirty="0"/>
              <a:t>qui pourra vous servir, une banque de mots dans le désordre pour vous permettre de développer ce thème choisi et d’aller plus loin dans l’appropriation de celui-ci.</a:t>
            </a:r>
          </a:p>
          <a:p>
            <a:pPr marL="0" indent="0">
              <a:buNone/>
            </a:pPr>
            <a:endParaRPr lang="fr-CA" dirty="0"/>
          </a:p>
          <a:p>
            <a:pPr marL="457200" indent="-457200">
              <a:buFont typeface="+mj-lt"/>
              <a:buAutoNum type="arabicPeriod" startAt="3"/>
            </a:pPr>
            <a:r>
              <a:rPr lang="fr-CA" dirty="0"/>
              <a:t>Comme c’est un texte destiné à être chanté, celui-ci doit se présenter dans un esthétisme qui se veut appréciable et perceptible!</a:t>
            </a:r>
          </a:p>
          <a:p>
            <a:pPr marL="0" indent="0">
              <a:buNone/>
            </a:pPr>
            <a:r>
              <a:rPr lang="fr-CA" dirty="0"/>
              <a:t>		Comment faire? </a:t>
            </a:r>
          </a:p>
          <a:p>
            <a:pPr marL="0" indent="0">
              <a:buNone/>
            </a:pPr>
            <a:r>
              <a:rPr lang="fr-CA" dirty="0"/>
              <a:t>		Les </a:t>
            </a:r>
            <a:r>
              <a:rPr lang="fr-CA" b="1" dirty="0">
                <a:solidFill>
                  <a:schemeClr val="accent5"/>
                </a:solidFill>
              </a:rPr>
              <a:t>procédés stylistiques </a:t>
            </a:r>
            <a:r>
              <a:rPr lang="fr-CA" b="1" dirty="0"/>
              <a:t>(sons et images) </a:t>
            </a:r>
            <a:r>
              <a:rPr lang="fr-CA" dirty="0"/>
              <a:t>peuvent représenter une alternative riche 		ainsi que </a:t>
            </a:r>
            <a:r>
              <a:rPr lang="fr-CA" b="1" dirty="0">
                <a:solidFill>
                  <a:schemeClr val="accent5"/>
                </a:solidFill>
              </a:rPr>
              <a:t>les rimes </a:t>
            </a:r>
            <a:r>
              <a:rPr lang="fr-CA" dirty="0"/>
              <a:t>qui, possiblement, contribueront à la </a:t>
            </a:r>
            <a:r>
              <a:rPr lang="fr-CA" b="1" dirty="0"/>
              <a:t>musicalité</a:t>
            </a:r>
            <a:r>
              <a:rPr lang="fr-CA" dirty="0">
                <a:solidFill>
                  <a:srgbClr val="FF0000"/>
                </a:solidFill>
              </a:rPr>
              <a:t> </a:t>
            </a:r>
            <a:r>
              <a:rPr lang="fr-CA" dirty="0"/>
              <a:t>et au </a:t>
            </a:r>
            <a:r>
              <a:rPr lang="fr-CA" b="1" dirty="0"/>
              <a:t>rythme</a:t>
            </a:r>
            <a:r>
              <a:rPr lang="fr-CA" dirty="0"/>
              <a:t> de 		votre texte.</a:t>
            </a:r>
          </a:p>
        </p:txBody>
      </p:sp>
    </p:spTree>
    <p:extLst>
      <p:ext uri="{BB962C8B-B14F-4D97-AF65-F5344CB8AC3E}">
        <p14:creationId xmlns:p14="http://schemas.microsoft.com/office/powerpoint/2010/main" val="416373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1764" y="274638"/>
            <a:ext cx="10404650" cy="1096962"/>
          </a:xfrm>
        </p:spPr>
        <p:txBody>
          <a:bodyPr/>
          <a:lstStyle/>
          <a:p>
            <a:r>
              <a:rPr lang="fr-CA" dirty="0"/>
              <a:t>RIMES - </a:t>
            </a:r>
            <a:r>
              <a:rPr lang="fr-CA" i="1" dirty="0"/>
              <a:t>Les Murs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" y="1916832"/>
            <a:ext cx="12188825" cy="4392488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fr-CA" dirty="0"/>
              <a:t>Voilà pour le fut</a:t>
            </a:r>
            <a:r>
              <a:rPr lang="fr-CA" dirty="0">
                <a:solidFill>
                  <a:srgbClr val="FF0000"/>
                </a:solidFill>
              </a:rPr>
              <a:t>ur</a:t>
            </a:r>
            <a:r>
              <a:rPr lang="fr-CA" dirty="0"/>
              <a:t>, il nous faudra des m</a:t>
            </a:r>
            <a:r>
              <a:rPr lang="fr-CA" dirty="0">
                <a:solidFill>
                  <a:srgbClr val="FF0000"/>
                </a:solidFill>
              </a:rPr>
              <a:t>urs</a:t>
            </a:r>
            <a:br>
              <a:rPr lang="fr-CA" dirty="0"/>
            </a:br>
            <a:r>
              <a:rPr lang="fr-CA" dirty="0"/>
              <a:t>Des murs pour nos maisons, des murs pour nos terrains</a:t>
            </a:r>
            <a:br>
              <a:rPr lang="fr-CA" dirty="0"/>
            </a:br>
            <a:r>
              <a:rPr lang="fr-CA" dirty="0"/>
              <a:t>Nos rivières, nos chemins, nos forêts, nos saisons</a:t>
            </a:r>
            <a:br>
              <a:rPr lang="fr-CA" dirty="0"/>
            </a:br>
            <a:r>
              <a:rPr lang="fr-CA" dirty="0"/>
              <a:t>C’est sûr qu’pour le fut</a:t>
            </a:r>
            <a:r>
              <a:rPr lang="fr-CA" dirty="0">
                <a:solidFill>
                  <a:srgbClr val="FF0000"/>
                </a:solidFill>
              </a:rPr>
              <a:t>ur</a:t>
            </a:r>
            <a:r>
              <a:rPr lang="fr-CA" dirty="0"/>
              <a:t> il nous faudra des m</a:t>
            </a:r>
            <a:r>
              <a:rPr lang="fr-CA" dirty="0">
                <a:solidFill>
                  <a:srgbClr val="FF0000"/>
                </a:solidFill>
              </a:rPr>
              <a:t>urs</a:t>
            </a:r>
            <a:br>
              <a:rPr lang="fr-CA" dirty="0"/>
            </a:br>
            <a:r>
              <a:rPr lang="fr-CA" dirty="0"/>
              <a:t>Des murs pour nos grands-p</a:t>
            </a:r>
            <a:r>
              <a:rPr lang="fr-CA" dirty="0">
                <a:solidFill>
                  <a:srgbClr val="FF0000"/>
                </a:solidFill>
              </a:rPr>
              <a:t>ères</a:t>
            </a:r>
            <a:r>
              <a:rPr lang="fr-CA" dirty="0"/>
              <a:t>, des murs pour nos grands-m</a:t>
            </a:r>
            <a:r>
              <a:rPr lang="fr-CA" dirty="0">
                <a:solidFill>
                  <a:srgbClr val="FF0000"/>
                </a:solidFill>
              </a:rPr>
              <a:t>ères</a:t>
            </a:r>
            <a:br>
              <a:rPr lang="fr-CA" dirty="0"/>
            </a:br>
            <a:r>
              <a:rPr lang="fr-CA" dirty="0"/>
              <a:t>Nos enf</a:t>
            </a:r>
            <a:r>
              <a:rPr lang="fr-CA" dirty="0">
                <a:solidFill>
                  <a:srgbClr val="FF0000"/>
                </a:solidFill>
              </a:rPr>
              <a:t>ants</a:t>
            </a:r>
            <a:r>
              <a:rPr lang="fr-CA" dirty="0"/>
              <a:t>, nos par</a:t>
            </a:r>
            <a:r>
              <a:rPr lang="fr-CA" dirty="0">
                <a:solidFill>
                  <a:srgbClr val="FF0000"/>
                </a:solidFill>
              </a:rPr>
              <a:t>ents</a:t>
            </a:r>
            <a:r>
              <a:rPr lang="fr-CA" dirty="0"/>
              <a:t> et pour nos cimetières</a:t>
            </a:r>
            <a:br>
              <a:rPr lang="fr-CA" dirty="0"/>
            </a:br>
            <a:r>
              <a:rPr lang="fr-CA" dirty="0"/>
              <a:t>Et pour tous nos eff</a:t>
            </a:r>
            <a:r>
              <a:rPr lang="fr-CA" dirty="0">
                <a:solidFill>
                  <a:srgbClr val="FF0000"/>
                </a:solidFill>
              </a:rPr>
              <a:t>orts</a:t>
            </a:r>
            <a:r>
              <a:rPr lang="fr-CA" dirty="0"/>
              <a:t>, nos avoirs, nos trés</a:t>
            </a:r>
            <a:r>
              <a:rPr lang="fr-CA" dirty="0">
                <a:solidFill>
                  <a:srgbClr val="FF0000"/>
                </a:solidFill>
              </a:rPr>
              <a:t>ors</a:t>
            </a:r>
            <a:br>
              <a:rPr lang="fr-CA" dirty="0"/>
            </a:br>
            <a:r>
              <a:rPr lang="fr-CA" dirty="0"/>
              <a:t>Et pour tous nos a</a:t>
            </a:r>
            <a:r>
              <a:rPr lang="fr-CA" dirty="0">
                <a:solidFill>
                  <a:srgbClr val="FF0000"/>
                </a:solidFill>
              </a:rPr>
              <a:t>cquis</a:t>
            </a:r>
            <a:r>
              <a:rPr lang="fr-CA" dirty="0"/>
              <a:t>, pas là pour n’importe </a:t>
            </a:r>
            <a:r>
              <a:rPr lang="fr-CA" dirty="0">
                <a:solidFill>
                  <a:srgbClr val="FF0000"/>
                </a:solidFill>
              </a:rPr>
              <a:t>qui</a:t>
            </a:r>
            <a:endParaRPr lang="fr-CA" dirty="0"/>
          </a:p>
          <a:p>
            <a:pPr marL="0" indent="0">
              <a:buNone/>
            </a:pPr>
            <a:r>
              <a:rPr lang="fr-CA" dirty="0"/>
              <a:t>Voilà pour le fut</a:t>
            </a:r>
            <a:r>
              <a:rPr lang="fr-CA" dirty="0">
                <a:solidFill>
                  <a:srgbClr val="FF0000"/>
                </a:solidFill>
              </a:rPr>
              <a:t>ur</a:t>
            </a:r>
            <a:r>
              <a:rPr lang="fr-CA" dirty="0"/>
              <a:t>, il nous faudra des m</a:t>
            </a:r>
            <a:r>
              <a:rPr lang="fr-CA" dirty="0">
                <a:solidFill>
                  <a:srgbClr val="FF0000"/>
                </a:solidFill>
              </a:rPr>
              <a:t>urs</a:t>
            </a:r>
            <a:r>
              <a:rPr lang="fr-CA" dirty="0"/>
              <a:t> </a:t>
            </a:r>
            <a:br>
              <a:rPr lang="fr-CA" dirty="0"/>
            </a:br>
            <a:r>
              <a:rPr lang="fr-CA" dirty="0"/>
              <a:t>Il nous faudra des m</a:t>
            </a:r>
            <a:r>
              <a:rPr lang="fr-CA" dirty="0">
                <a:solidFill>
                  <a:srgbClr val="FF0000"/>
                </a:solidFill>
              </a:rPr>
              <a:t>urs</a:t>
            </a:r>
            <a:r>
              <a:rPr lang="fr-CA" dirty="0"/>
              <a:t> pour sauver notre cult</a:t>
            </a:r>
            <a:r>
              <a:rPr lang="fr-CA" dirty="0">
                <a:solidFill>
                  <a:srgbClr val="FF0000"/>
                </a:solidFill>
              </a:rPr>
              <a:t>ure</a:t>
            </a:r>
            <a:br>
              <a:rPr lang="fr-CA" dirty="0"/>
            </a:br>
            <a:r>
              <a:rPr lang="fr-CA" dirty="0"/>
              <a:t>Nos musées et nos b</a:t>
            </a:r>
            <a:r>
              <a:rPr lang="fr-CA" dirty="0">
                <a:solidFill>
                  <a:srgbClr val="FF0000"/>
                </a:solidFill>
              </a:rPr>
              <a:t>anques</a:t>
            </a:r>
            <a:r>
              <a:rPr lang="fr-CA" dirty="0"/>
              <a:t>, nos écoles et nos t</a:t>
            </a:r>
            <a:r>
              <a:rPr lang="fr-CA" dirty="0">
                <a:solidFill>
                  <a:srgbClr val="FF0000"/>
                </a:solidFill>
              </a:rPr>
              <a:t>anks</a:t>
            </a:r>
            <a:br>
              <a:rPr lang="fr-CA" dirty="0"/>
            </a:br>
            <a:r>
              <a:rPr lang="fr-CA" dirty="0"/>
              <a:t>Et pour nous rassur</a:t>
            </a:r>
            <a:r>
              <a:rPr lang="fr-CA" dirty="0">
                <a:solidFill>
                  <a:srgbClr val="FF0000"/>
                </a:solidFill>
              </a:rPr>
              <a:t>er</a:t>
            </a:r>
            <a:r>
              <a:rPr lang="fr-CA" dirty="0"/>
              <a:t> et pour nous protég</a:t>
            </a:r>
            <a:r>
              <a:rPr lang="fr-CA" dirty="0">
                <a:solidFill>
                  <a:srgbClr val="FF0000"/>
                </a:solidFill>
              </a:rPr>
              <a:t>er</a:t>
            </a:r>
            <a:br>
              <a:rPr lang="fr-CA" dirty="0"/>
            </a:br>
            <a:r>
              <a:rPr lang="fr-CA" dirty="0"/>
              <a:t>Des murs pour nos égl</a:t>
            </a:r>
            <a:r>
              <a:rPr lang="fr-CA" dirty="0">
                <a:solidFill>
                  <a:srgbClr val="FF0000"/>
                </a:solidFill>
              </a:rPr>
              <a:t>ises</a:t>
            </a:r>
            <a:r>
              <a:rPr lang="fr-CA" dirty="0"/>
              <a:t>, des murs pour la banqu</a:t>
            </a:r>
            <a:r>
              <a:rPr lang="fr-CA" dirty="0">
                <a:solidFill>
                  <a:srgbClr val="FF0000"/>
                </a:solidFill>
              </a:rPr>
              <a:t>ise</a:t>
            </a:r>
            <a:br>
              <a:rPr lang="fr-CA" dirty="0"/>
            </a:br>
            <a:r>
              <a:rPr lang="fr-CA" dirty="0"/>
              <a:t>Qui s’échauffe et qui f</a:t>
            </a:r>
            <a:r>
              <a:rPr lang="fr-CA" dirty="0">
                <a:solidFill>
                  <a:srgbClr val="FF0000"/>
                </a:solidFill>
              </a:rPr>
              <a:t>ond</a:t>
            </a:r>
            <a:r>
              <a:rPr lang="fr-CA" dirty="0"/>
              <a:t>, des murs de rétenti</a:t>
            </a:r>
            <a:r>
              <a:rPr lang="fr-CA" dirty="0">
                <a:solidFill>
                  <a:srgbClr val="FF0000"/>
                </a:solidFill>
              </a:rPr>
              <a:t>on</a:t>
            </a:r>
            <a:br>
              <a:rPr lang="fr-CA" dirty="0"/>
            </a:br>
            <a:r>
              <a:rPr lang="fr-CA" dirty="0"/>
              <a:t>Des murs pour ne plus </a:t>
            </a:r>
            <a:r>
              <a:rPr lang="fr-CA" dirty="0">
                <a:solidFill>
                  <a:srgbClr val="FF0000"/>
                </a:solidFill>
              </a:rPr>
              <a:t>voir</a:t>
            </a:r>
            <a:r>
              <a:rPr lang="fr-CA" dirty="0"/>
              <a:t>, des murs pour n’pas </a:t>
            </a:r>
            <a:r>
              <a:rPr lang="fr-CA" dirty="0">
                <a:solidFill>
                  <a:srgbClr val="FF0000"/>
                </a:solidFill>
              </a:rPr>
              <a:t>savoir</a:t>
            </a:r>
            <a:br>
              <a:rPr lang="fr-CA" dirty="0"/>
            </a:br>
            <a:r>
              <a:rPr lang="fr-CA" dirty="0"/>
              <a:t>Et pour couper le </a:t>
            </a:r>
            <a:r>
              <a:rPr lang="fr-CA" dirty="0">
                <a:solidFill>
                  <a:srgbClr val="FF0000"/>
                </a:solidFill>
              </a:rPr>
              <a:t>vent</a:t>
            </a:r>
            <a:r>
              <a:rPr lang="fr-CA" dirty="0"/>
              <a:t> et pour rester vi</a:t>
            </a:r>
            <a:r>
              <a:rPr lang="fr-CA" dirty="0">
                <a:solidFill>
                  <a:srgbClr val="FF0000"/>
                </a:solidFill>
              </a:rPr>
              <a:t>vants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8019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1764" y="274638"/>
            <a:ext cx="10404650" cy="1096962"/>
          </a:xfrm>
        </p:spPr>
        <p:txBody>
          <a:bodyPr/>
          <a:lstStyle/>
          <a:p>
            <a:r>
              <a:rPr lang="fr-CA" dirty="0"/>
              <a:t>SONS – </a:t>
            </a:r>
            <a:r>
              <a:rPr lang="fr-CA" i="1" dirty="0"/>
              <a:t>Libérez-nous des Libéraux</a:t>
            </a:r>
            <a:r>
              <a:rPr lang="fr-CA" dirty="0"/>
              <a:t> (Loco </a:t>
            </a:r>
            <a:r>
              <a:rPr lang="fr-CA" dirty="0" err="1"/>
              <a:t>Locass</a:t>
            </a:r>
            <a:r>
              <a:rPr lang="fr-CA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748" y="1916832"/>
            <a:ext cx="11880000" cy="4548336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CA" dirty="0">
                <a:solidFill>
                  <a:srgbClr val="FFFF00"/>
                </a:solidFill>
              </a:rPr>
              <a:t>Cou</a:t>
            </a:r>
            <a:r>
              <a:rPr lang="fr-CA" dirty="0">
                <a:solidFill>
                  <a:srgbClr val="FF0000"/>
                </a:solidFill>
              </a:rPr>
              <a:t>p</a:t>
            </a:r>
            <a:r>
              <a:rPr lang="fr-CA" dirty="0"/>
              <a:t>e sombre, </a:t>
            </a:r>
            <a:r>
              <a:rPr lang="fr-CA" dirty="0">
                <a:solidFill>
                  <a:srgbClr val="FFFF00"/>
                </a:solidFill>
              </a:rPr>
              <a:t>cou</a:t>
            </a:r>
            <a:r>
              <a:rPr lang="fr-CA" dirty="0">
                <a:solidFill>
                  <a:srgbClr val="FF0000"/>
                </a:solidFill>
              </a:rPr>
              <a:t>p</a:t>
            </a:r>
            <a:r>
              <a:rPr lang="fr-CA" dirty="0"/>
              <a:t>e à blanc, </a:t>
            </a:r>
            <a:r>
              <a:rPr lang="fr-CA" dirty="0">
                <a:solidFill>
                  <a:srgbClr val="FFFF00"/>
                </a:solidFill>
              </a:rPr>
              <a:t>Cou</a:t>
            </a:r>
            <a:r>
              <a:rPr lang="fr-CA" dirty="0">
                <a:solidFill>
                  <a:srgbClr val="FF0000"/>
                </a:solidFill>
              </a:rPr>
              <a:t>p</a:t>
            </a:r>
            <a:r>
              <a:rPr lang="fr-CA" dirty="0"/>
              <a:t>e Grey</a:t>
            </a:r>
            <a:br>
              <a:rPr lang="fr-CA" dirty="0"/>
            </a:br>
            <a:r>
              <a:rPr lang="fr-CA" dirty="0"/>
              <a:t>«Alouette, je te plumerai»</a:t>
            </a:r>
            <a:br>
              <a:rPr lang="fr-CA" dirty="0"/>
            </a:br>
            <a:r>
              <a:rPr lang="fr-CA" dirty="0">
                <a:solidFill>
                  <a:srgbClr val="FF0000"/>
                </a:solidFill>
              </a:rPr>
              <a:t>P</a:t>
            </a:r>
            <a:r>
              <a:rPr lang="fr-CA" dirty="0"/>
              <a:t>is pour </a:t>
            </a:r>
            <a:r>
              <a:rPr lang="fr-CA" dirty="0">
                <a:solidFill>
                  <a:srgbClr val="FFFF00"/>
                </a:solidFill>
              </a:rPr>
              <a:t>coup</a:t>
            </a:r>
            <a:r>
              <a:rPr lang="fr-CA" dirty="0"/>
              <a:t>er </a:t>
            </a:r>
            <a:r>
              <a:rPr lang="fr-CA" dirty="0">
                <a:solidFill>
                  <a:srgbClr val="FFFF00"/>
                </a:solidFill>
              </a:rPr>
              <a:t>cou</a:t>
            </a:r>
            <a:r>
              <a:rPr lang="fr-CA" dirty="0"/>
              <a:t>rt au </a:t>
            </a:r>
            <a:r>
              <a:rPr lang="fr-CA" dirty="0">
                <a:solidFill>
                  <a:srgbClr val="FFFF00"/>
                </a:solidFill>
              </a:rPr>
              <a:t>cou</a:t>
            </a:r>
            <a:r>
              <a:rPr lang="fr-CA" dirty="0"/>
              <a:t>rroux </a:t>
            </a:r>
            <a:r>
              <a:rPr lang="fr-CA" dirty="0">
                <a:solidFill>
                  <a:srgbClr val="FF0000"/>
                </a:solidFill>
              </a:rPr>
              <a:t>p</a:t>
            </a:r>
            <a:r>
              <a:rPr lang="fr-CA" dirty="0"/>
              <a:t>o</a:t>
            </a:r>
            <a:r>
              <a:rPr lang="fr-CA" dirty="0">
                <a:solidFill>
                  <a:srgbClr val="FF0000"/>
                </a:solidFill>
              </a:rPr>
              <a:t>p</a:t>
            </a:r>
            <a:r>
              <a:rPr lang="fr-CA" dirty="0"/>
              <a:t>ul</a:t>
            </a:r>
            <a:r>
              <a:rPr lang="fr-CA" dirty="0">
                <a:solidFill>
                  <a:srgbClr val="FFFF00"/>
                </a:solidFill>
              </a:rPr>
              <a:t>aire</a:t>
            </a:r>
            <a:br>
              <a:rPr lang="fr-CA" dirty="0"/>
            </a:br>
            <a:r>
              <a:rPr lang="fr-CA" dirty="0">
                <a:solidFill>
                  <a:srgbClr val="FF0000"/>
                </a:solidFill>
              </a:rPr>
              <a:t>P</a:t>
            </a:r>
            <a:r>
              <a:rPr lang="fr-CA" dirty="0"/>
              <a:t>atap</a:t>
            </a:r>
            <a:r>
              <a:rPr lang="fr-CA" dirty="0">
                <a:solidFill>
                  <a:srgbClr val="FFFF00"/>
                </a:solidFill>
              </a:rPr>
              <a:t>ouf</a:t>
            </a:r>
            <a:r>
              <a:rPr lang="fr-CA" dirty="0"/>
              <a:t> étou</a:t>
            </a:r>
            <a:r>
              <a:rPr lang="fr-CA" dirty="0">
                <a:solidFill>
                  <a:srgbClr val="FFFF00"/>
                </a:solidFill>
              </a:rPr>
              <a:t>ffe</a:t>
            </a:r>
            <a:r>
              <a:rPr lang="fr-CA" dirty="0"/>
              <a:t> la </a:t>
            </a:r>
            <a:r>
              <a:rPr lang="fr-CA" dirty="0">
                <a:solidFill>
                  <a:srgbClr val="FFFF00"/>
                </a:solidFill>
              </a:rPr>
              <a:t>f</a:t>
            </a:r>
            <a:r>
              <a:rPr lang="fr-CA" dirty="0"/>
              <a:t>oule et légi</a:t>
            </a:r>
            <a:r>
              <a:rPr lang="fr-CA" dirty="0">
                <a:solidFill>
                  <a:srgbClr val="FF0000"/>
                </a:solidFill>
              </a:rPr>
              <a:t>f</a:t>
            </a:r>
            <a:r>
              <a:rPr lang="fr-CA" dirty="0">
                <a:solidFill>
                  <a:srgbClr val="FFFF00"/>
                </a:solidFill>
              </a:rPr>
              <a:t>ère</a:t>
            </a:r>
            <a:r>
              <a:rPr lang="fr-CA" dirty="0"/>
              <a:t> à tombeau ouv</a:t>
            </a:r>
            <a:r>
              <a:rPr lang="fr-CA" dirty="0">
                <a:solidFill>
                  <a:srgbClr val="FFFF00"/>
                </a:solidFill>
              </a:rPr>
              <a:t>ert</a:t>
            </a:r>
            <a:br>
              <a:rPr lang="fr-CA" dirty="0"/>
            </a:br>
            <a:r>
              <a:rPr lang="fr-CA" dirty="0">
                <a:solidFill>
                  <a:srgbClr val="FF0000"/>
                </a:solidFill>
              </a:rPr>
              <a:t>P</a:t>
            </a:r>
            <a:r>
              <a:rPr lang="fr-CA" dirty="0"/>
              <a:t>is tout </a:t>
            </a:r>
            <a:r>
              <a:rPr lang="fr-CA" dirty="0">
                <a:solidFill>
                  <a:srgbClr val="FF0000"/>
                </a:solidFill>
              </a:rPr>
              <a:t>s</a:t>
            </a:r>
            <a:r>
              <a:rPr lang="fr-CA" dirty="0"/>
              <a:t>ourire il </a:t>
            </a:r>
            <a:r>
              <a:rPr lang="fr-CA" dirty="0">
                <a:solidFill>
                  <a:srgbClr val="FF0000"/>
                </a:solidFill>
              </a:rPr>
              <a:t>s</a:t>
            </a:r>
            <a:r>
              <a:rPr lang="fr-CA" dirty="0"/>
              <a:t>ert la </a:t>
            </a:r>
            <a:r>
              <a:rPr lang="fr-CA" dirty="0">
                <a:solidFill>
                  <a:srgbClr val="FF0000"/>
                </a:solidFill>
              </a:rPr>
              <a:t>s</a:t>
            </a:r>
            <a:r>
              <a:rPr lang="fr-CA" dirty="0"/>
              <a:t>oupe popul</a:t>
            </a:r>
            <a:r>
              <a:rPr lang="fr-CA" dirty="0">
                <a:solidFill>
                  <a:srgbClr val="FFFF00"/>
                </a:solidFill>
              </a:rPr>
              <a:t>aire</a:t>
            </a:r>
            <a:br>
              <a:rPr lang="fr-CA" dirty="0"/>
            </a:br>
            <a:r>
              <a:rPr lang="fr-CA" dirty="0"/>
              <a:t>(</a:t>
            </a:r>
            <a:r>
              <a:rPr lang="fr-CA" dirty="0">
                <a:solidFill>
                  <a:srgbClr val="FF0000"/>
                </a:solidFill>
              </a:rPr>
              <a:t>C</a:t>
            </a:r>
            <a:r>
              <a:rPr lang="fr-CA" dirty="0"/>
              <a:t>’est </a:t>
            </a:r>
            <a:r>
              <a:rPr lang="fr-CA" dirty="0">
                <a:solidFill>
                  <a:srgbClr val="FF0000"/>
                </a:solidFill>
              </a:rPr>
              <a:t>ç</a:t>
            </a:r>
            <a:r>
              <a:rPr lang="fr-CA" dirty="0"/>
              <a:t>a être </a:t>
            </a:r>
            <a:r>
              <a:rPr lang="fr-CA" dirty="0">
                <a:solidFill>
                  <a:srgbClr val="FF0000"/>
                </a:solidFill>
              </a:rPr>
              <a:t>s</a:t>
            </a:r>
            <a:r>
              <a:rPr lang="fr-CA" dirty="0"/>
              <a:t>olid</a:t>
            </a:r>
            <a:r>
              <a:rPr lang="fr-CA" dirty="0">
                <a:solidFill>
                  <a:srgbClr val="FFFF00"/>
                </a:solidFill>
              </a:rPr>
              <a:t>aire</a:t>
            </a:r>
            <a:r>
              <a:rPr lang="fr-CA" dirty="0"/>
              <a:t> quand on a </a:t>
            </a:r>
            <a:r>
              <a:rPr lang="fr-CA" dirty="0">
                <a:solidFill>
                  <a:srgbClr val="FF0000"/>
                </a:solidFill>
              </a:rPr>
              <a:t>s</a:t>
            </a:r>
            <a:r>
              <a:rPr lang="fr-CA" dirty="0"/>
              <a:t>acré tout à t</a:t>
            </a:r>
            <a:r>
              <a:rPr lang="fr-CA" dirty="0">
                <a:solidFill>
                  <a:srgbClr val="FFFF00"/>
                </a:solidFill>
              </a:rPr>
              <a:t>erre</a:t>
            </a:r>
            <a:r>
              <a:rPr lang="fr-CA" dirty="0"/>
              <a:t>)</a:t>
            </a:r>
            <a:br>
              <a:rPr lang="fr-CA" dirty="0"/>
            </a:br>
            <a:endParaRPr lang="fr-CA" dirty="0"/>
          </a:p>
          <a:p>
            <a:pPr marL="0" indent="0">
              <a:lnSpc>
                <a:spcPct val="110000"/>
              </a:lnSpc>
              <a:buNone/>
            </a:pPr>
            <a:r>
              <a:rPr lang="fr-CA" dirty="0"/>
              <a:t>Afin de f</a:t>
            </a:r>
            <a:r>
              <a:rPr lang="fr-CA" dirty="0">
                <a:solidFill>
                  <a:srgbClr val="FFFF00"/>
                </a:solidFill>
              </a:rPr>
              <a:t>aire</a:t>
            </a:r>
            <a:r>
              <a:rPr lang="fr-CA" dirty="0"/>
              <a:t> </a:t>
            </a:r>
            <a:r>
              <a:rPr lang="fr-CA" dirty="0">
                <a:solidFill>
                  <a:srgbClr val="FF0000"/>
                </a:solidFill>
              </a:rPr>
              <a:t>t</a:t>
            </a:r>
            <a:r>
              <a:rPr lang="fr-CA" dirty="0">
                <a:solidFill>
                  <a:srgbClr val="FFFF00"/>
                </a:solidFill>
              </a:rPr>
              <a:t>aire</a:t>
            </a:r>
            <a:r>
              <a:rPr lang="fr-CA" dirty="0"/>
              <a:t> un argumen</a:t>
            </a:r>
            <a:r>
              <a:rPr lang="fr-CA" dirty="0">
                <a:solidFill>
                  <a:srgbClr val="FF0000"/>
                </a:solidFill>
              </a:rPr>
              <a:t>t</a:t>
            </a:r>
            <a:r>
              <a:rPr lang="fr-CA" dirty="0">
                <a:solidFill>
                  <a:srgbClr val="FFFF00"/>
                </a:solidFill>
              </a:rPr>
              <a:t>aire</a:t>
            </a:r>
            <a:r>
              <a:rPr lang="fr-CA" dirty="0"/>
              <a:t> un</a:t>
            </a:r>
            <a:r>
              <a:rPr lang="fr-CA" dirty="0">
                <a:solidFill>
                  <a:srgbClr val="FFFF00"/>
                </a:solidFill>
              </a:rPr>
              <a:t>ique</a:t>
            </a:r>
            <a:r>
              <a:rPr lang="fr-CA" dirty="0"/>
              <a:t> en </a:t>
            </a:r>
            <a:r>
              <a:rPr lang="fr-CA" dirty="0">
                <a:solidFill>
                  <a:srgbClr val="FF0000"/>
                </a:solidFill>
              </a:rPr>
              <a:t>t</a:t>
            </a:r>
            <a:r>
              <a:rPr lang="fr-CA" dirty="0">
                <a:solidFill>
                  <a:srgbClr val="FFFF00"/>
                </a:solidFill>
              </a:rPr>
              <a:t>erre</a:t>
            </a:r>
            <a:r>
              <a:rPr lang="fr-CA" dirty="0"/>
              <a:t> d’Amér</a:t>
            </a:r>
            <a:r>
              <a:rPr lang="fr-CA" dirty="0">
                <a:solidFill>
                  <a:srgbClr val="FFFF00"/>
                </a:solidFill>
              </a:rPr>
              <a:t>ique</a:t>
            </a:r>
            <a:br>
              <a:rPr lang="fr-CA" dirty="0"/>
            </a:br>
            <a:r>
              <a:rPr lang="fr-CA" dirty="0"/>
              <a:t>Mais son af</a:t>
            </a:r>
            <a:r>
              <a:rPr lang="fr-CA" dirty="0">
                <a:solidFill>
                  <a:srgbClr val="FFFF00"/>
                </a:solidFill>
              </a:rPr>
              <a:t>fai</a:t>
            </a:r>
            <a:r>
              <a:rPr lang="fr-CA" dirty="0"/>
              <a:t>re, ça </a:t>
            </a:r>
            <a:r>
              <a:rPr lang="fr-CA" dirty="0">
                <a:solidFill>
                  <a:srgbClr val="FFFF00"/>
                </a:solidFill>
              </a:rPr>
              <a:t>fai</a:t>
            </a:r>
            <a:r>
              <a:rPr lang="fr-CA" dirty="0"/>
              <a:t>t ben trop l’af</a:t>
            </a:r>
            <a:r>
              <a:rPr lang="fr-CA" dirty="0">
                <a:solidFill>
                  <a:srgbClr val="FFFF00"/>
                </a:solidFill>
              </a:rPr>
              <a:t>fai</a:t>
            </a:r>
            <a:r>
              <a:rPr lang="fr-CA" dirty="0"/>
              <a:t>re des régents d’af</a:t>
            </a:r>
            <a:r>
              <a:rPr lang="fr-CA" dirty="0">
                <a:solidFill>
                  <a:srgbClr val="FFFF00"/>
                </a:solidFill>
              </a:rPr>
              <a:t>fai</a:t>
            </a:r>
            <a:r>
              <a:rPr lang="fr-CA" dirty="0"/>
              <a:t>res</a:t>
            </a:r>
            <a:br>
              <a:rPr lang="fr-CA" dirty="0"/>
            </a:br>
            <a:r>
              <a:rPr lang="fr-CA" dirty="0"/>
              <a:t>Du </a:t>
            </a:r>
            <a:r>
              <a:rPr lang="fr-CA" dirty="0">
                <a:solidFill>
                  <a:srgbClr val="FF0000"/>
                </a:solidFill>
              </a:rPr>
              <a:t>C</a:t>
            </a:r>
            <a:r>
              <a:rPr lang="fr-CA" dirty="0"/>
              <a:t>anada pis du </a:t>
            </a:r>
            <a:r>
              <a:rPr lang="fr-CA" dirty="0">
                <a:solidFill>
                  <a:srgbClr val="FF0000"/>
                </a:solidFill>
              </a:rPr>
              <a:t>C</a:t>
            </a:r>
            <a:r>
              <a:rPr lang="fr-CA" dirty="0"/>
              <a:t>onseil du </a:t>
            </a:r>
            <a:r>
              <a:rPr lang="fr-CA" dirty="0">
                <a:solidFill>
                  <a:srgbClr val="FF0000"/>
                </a:solidFill>
              </a:rPr>
              <a:t>P</a:t>
            </a:r>
            <a:r>
              <a:rPr lang="fr-CA" dirty="0"/>
              <a:t>atronat</a:t>
            </a:r>
            <a:br>
              <a:rPr lang="fr-CA" dirty="0"/>
            </a:br>
            <a:r>
              <a:rPr lang="fr-CA" dirty="0"/>
              <a:t>B</a:t>
            </a:r>
            <a:r>
              <a:rPr lang="fr-CA" dirty="0">
                <a:solidFill>
                  <a:srgbClr val="FFFF00"/>
                </a:solidFill>
              </a:rPr>
              <a:t>âill</a:t>
            </a:r>
            <a:r>
              <a:rPr lang="fr-CA" dirty="0">
                <a:solidFill>
                  <a:schemeClr val="accent2"/>
                </a:solidFill>
              </a:rPr>
              <a:t>on</a:t>
            </a:r>
            <a:r>
              <a:rPr lang="fr-CA" dirty="0"/>
              <a:t> pas b</a:t>
            </a:r>
            <a:r>
              <a:rPr lang="fr-CA" dirty="0">
                <a:solidFill>
                  <a:srgbClr val="FFFF00"/>
                </a:solidFill>
              </a:rPr>
              <a:t>âill</a:t>
            </a:r>
            <a:r>
              <a:rPr lang="fr-CA" dirty="0">
                <a:solidFill>
                  <a:schemeClr val="accent2"/>
                </a:solidFill>
              </a:rPr>
              <a:t>on</a:t>
            </a:r>
            <a:r>
              <a:rPr lang="fr-CA" dirty="0"/>
              <a:t>, je r</a:t>
            </a:r>
            <a:r>
              <a:rPr lang="fr-CA" dirty="0">
                <a:solidFill>
                  <a:srgbClr val="FFFF00"/>
                </a:solidFill>
              </a:rPr>
              <a:t>ail</a:t>
            </a:r>
            <a:r>
              <a:rPr lang="fr-CA" dirty="0"/>
              <a:t>le </a:t>
            </a:r>
            <a:r>
              <a:rPr lang="fr-CA" dirty="0">
                <a:solidFill>
                  <a:srgbClr val="FF0000"/>
                </a:solidFill>
              </a:rPr>
              <a:t>p</a:t>
            </a:r>
            <a:r>
              <a:rPr lang="fr-CA" dirty="0"/>
              <a:t>areil, le </a:t>
            </a:r>
            <a:r>
              <a:rPr lang="fr-CA" dirty="0">
                <a:solidFill>
                  <a:srgbClr val="FF0000"/>
                </a:solidFill>
              </a:rPr>
              <a:t>p</a:t>
            </a:r>
            <a:r>
              <a:rPr lang="fr-CA" dirty="0"/>
              <a:t>atr</a:t>
            </a:r>
            <a:r>
              <a:rPr lang="fr-CA" dirty="0">
                <a:solidFill>
                  <a:schemeClr val="accent2"/>
                </a:solidFill>
              </a:rPr>
              <a:t>on</a:t>
            </a:r>
            <a:r>
              <a:rPr lang="fr-CA" dirty="0"/>
              <a:t> des </a:t>
            </a:r>
            <a:r>
              <a:rPr lang="fr-CA" dirty="0">
                <a:solidFill>
                  <a:srgbClr val="FF0000"/>
                </a:solidFill>
              </a:rPr>
              <a:t>p</a:t>
            </a:r>
            <a:r>
              <a:rPr lang="fr-CA" dirty="0"/>
              <a:t>atr</a:t>
            </a:r>
            <a:r>
              <a:rPr lang="fr-CA" dirty="0">
                <a:solidFill>
                  <a:schemeClr val="accent2"/>
                </a:solidFill>
              </a:rPr>
              <a:t>ons</a:t>
            </a:r>
            <a:br>
              <a:rPr lang="fr-CA" dirty="0"/>
            </a:br>
            <a:r>
              <a:rPr lang="fr-CA" dirty="0"/>
              <a:t>«</a:t>
            </a:r>
            <a:r>
              <a:rPr lang="fr-CA" dirty="0">
                <a:solidFill>
                  <a:srgbClr val="FF0000"/>
                </a:solidFill>
              </a:rPr>
              <a:t>T</a:t>
            </a:r>
            <a:r>
              <a:rPr lang="fr-CA" dirty="0"/>
              <a:t>a </a:t>
            </a:r>
            <a:r>
              <a:rPr lang="fr-CA" dirty="0" err="1"/>
              <a:t>yeule</a:t>
            </a:r>
            <a:r>
              <a:rPr lang="fr-CA" dirty="0"/>
              <a:t> </a:t>
            </a:r>
            <a:r>
              <a:rPr lang="fr-CA" dirty="0" err="1">
                <a:solidFill>
                  <a:srgbClr val="FF0000"/>
                </a:solidFill>
              </a:rPr>
              <a:t>T</a:t>
            </a:r>
            <a:r>
              <a:rPr lang="fr-CA" dirty="0" err="1">
                <a:solidFill>
                  <a:srgbClr val="FFFF00"/>
                </a:solidFill>
              </a:rPr>
              <a:t>aill</a:t>
            </a:r>
            <a:r>
              <a:rPr lang="fr-CA" dirty="0" err="1">
                <a:solidFill>
                  <a:schemeClr val="accent2"/>
                </a:solidFill>
              </a:rPr>
              <a:t>on</a:t>
            </a:r>
            <a:r>
              <a:rPr lang="fr-CA" dirty="0"/>
              <a:t>!»</a:t>
            </a:r>
            <a:br>
              <a:rPr lang="fr-CA" dirty="0"/>
            </a:br>
            <a:r>
              <a:rPr lang="fr-CA" dirty="0" err="1"/>
              <a:t>Heille</a:t>
            </a:r>
            <a:r>
              <a:rPr lang="fr-CA" dirty="0"/>
              <a:t> si le dé</a:t>
            </a:r>
            <a:r>
              <a:rPr lang="fr-CA" dirty="0">
                <a:solidFill>
                  <a:srgbClr val="FFFF00"/>
                </a:solidFill>
              </a:rPr>
              <a:t>ment</a:t>
            </a:r>
            <a:r>
              <a:rPr lang="fr-CA" dirty="0"/>
              <a:t> dé</a:t>
            </a:r>
            <a:r>
              <a:rPr lang="fr-CA" dirty="0">
                <a:solidFill>
                  <a:srgbClr val="FFFF00"/>
                </a:solidFill>
              </a:rPr>
              <a:t>man</a:t>
            </a:r>
            <a:r>
              <a:rPr lang="fr-CA" dirty="0">
                <a:solidFill>
                  <a:srgbClr val="FF0000"/>
                </a:solidFill>
              </a:rPr>
              <a:t>t</a:t>
            </a:r>
            <a:r>
              <a:rPr lang="fr-CA" dirty="0"/>
              <a:t>èle</a:t>
            </a:r>
            <a:r>
              <a:rPr lang="fr-CA" dirty="0">
                <a:solidFill>
                  <a:srgbClr val="FFFF00"/>
                </a:solidFill>
              </a:rPr>
              <a:t>ment</a:t>
            </a:r>
            <a:r>
              <a:rPr lang="fr-CA" dirty="0"/>
              <a:t> </a:t>
            </a:r>
            <a:r>
              <a:rPr lang="fr-CA" dirty="0">
                <a:solidFill>
                  <a:srgbClr val="FF0000"/>
                </a:solidFill>
              </a:rPr>
              <a:t>t</a:t>
            </a:r>
            <a:r>
              <a:rPr lang="fr-CA" dirty="0"/>
              <a:t>’excite </a:t>
            </a:r>
            <a:r>
              <a:rPr lang="fr-CA" dirty="0">
                <a:solidFill>
                  <a:srgbClr val="FF0000"/>
                </a:solidFill>
              </a:rPr>
              <a:t>t</a:t>
            </a:r>
            <a:r>
              <a:rPr lang="fr-CA" dirty="0"/>
              <a:t>elle</a:t>
            </a:r>
            <a:r>
              <a:rPr lang="fr-CA" dirty="0">
                <a:solidFill>
                  <a:srgbClr val="FFFF00"/>
                </a:solidFill>
              </a:rPr>
              <a:t>ment</a:t>
            </a:r>
            <a:br>
              <a:rPr lang="fr-CA" dirty="0"/>
            </a:br>
            <a:r>
              <a:rPr lang="fr-CA" dirty="0"/>
              <a:t>Que </a:t>
            </a:r>
            <a:r>
              <a:rPr lang="fr-CA" dirty="0">
                <a:solidFill>
                  <a:srgbClr val="FF0000"/>
                </a:solidFill>
              </a:rPr>
              <a:t>c</a:t>
            </a:r>
            <a:r>
              <a:rPr lang="fr-CA" dirty="0"/>
              <a:t>’est comme de la mu</a:t>
            </a:r>
            <a:r>
              <a:rPr lang="fr-CA" dirty="0">
                <a:solidFill>
                  <a:srgbClr val="FF0000"/>
                </a:solidFill>
              </a:rPr>
              <a:t>s</a:t>
            </a:r>
            <a:r>
              <a:rPr lang="fr-CA" dirty="0"/>
              <a:t>ique à te</a:t>
            </a:r>
            <a:r>
              <a:rPr lang="fr-CA" dirty="0">
                <a:solidFill>
                  <a:srgbClr val="FF0000"/>
                </a:solidFill>
              </a:rPr>
              <a:t>s</a:t>
            </a:r>
            <a:r>
              <a:rPr lang="fr-CA" dirty="0">
                <a:solidFill>
                  <a:srgbClr val="FFFF00"/>
                </a:solidFill>
              </a:rPr>
              <a:t> </a:t>
            </a:r>
            <a:r>
              <a:rPr lang="fr-CA" dirty="0"/>
              <a:t>oreilles</a:t>
            </a:r>
            <a:br>
              <a:rPr lang="fr-CA" dirty="0"/>
            </a:br>
            <a:r>
              <a:rPr lang="fr-CA" dirty="0"/>
              <a:t>Comment </a:t>
            </a:r>
            <a:r>
              <a:rPr lang="fr-CA" dirty="0">
                <a:solidFill>
                  <a:srgbClr val="FF0000"/>
                </a:solidFill>
              </a:rPr>
              <a:t>t</a:t>
            </a:r>
            <a:r>
              <a:rPr lang="fr-CA" dirty="0"/>
              <a:t>’aimes le </a:t>
            </a:r>
            <a:r>
              <a:rPr lang="fr-CA" dirty="0">
                <a:solidFill>
                  <a:srgbClr val="FF0000"/>
                </a:solidFill>
              </a:rPr>
              <a:t>t</a:t>
            </a:r>
            <a:r>
              <a:rPr lang="fr-CA" dirty="0"/>
              <a:t>in</a:t>
            </a:r>
            <a:r>
              <a:rPr lang="fr-CA" dirty="0">
                <a:solidFill>
                  <a:srgbClr val="FF0000"/>
                </a:solidFill>
              </a:rPr>
              <a:t>t</a:t>
            </a:r>
            <a:r>
              <a:rPr lang="fr-CA" dirty="0">
                <a:solidFill>
                  <a:srgbClr val="FFFF00"/>
                </a:solidFill>
              </a:rPr>
              <a:t>a</a:t>
            </a:r>
            <a:r>
              <a:rPr lang="fr-CA" dirty="0"/>
              <a:t>m</a:t>
            </a:r>
            <a:r>
              <a:rPr lang="fr-CA" dirty="0">
                <a:solidFill>
                  <a:srgbClr val="FFFF00"/>
                </a:solidFill>
              </a:rPr>
              <a:t>arre</a:t>
            </a:r>
            <a:r>
              <a:rPr lang="fr-CA" dirty="0"/>
              <a:t> des b</a:t>
            </a:r>
            <a:r>
              <a:rPr lang="fr-CA" dirty="0">
                <a:solidFill>
                  <a:srgbClr val="FFFF00"/>
                </a:solidFill>
              </a:rPr>
              <a:t>a</a:t>
            </a:r>
            <a:r>
              <a:rPr lang="fr-CA" dirty="0"/>
              <a:t>rb</a:t>
            </a:r>
            <a:r>
              <a:rPr lang="fr-CA" dirty="0">
                <a:solidFill>
                  <a:srgbClr val="FFFF00"/>
                </a:solidFill>
              </a:rPr>
              <a:t>ares</a:t>
            </a:r>
            <a:r>
              <a:rPr lang="fr-CA" dirty="0"/>
              <a:t>, dans </a:t>
            </a:r>
            <a:r>
              <a:rPr lang="fr-CA" dirty="0">
                <a:solidFill>
                  <a:srgbClr val="FF0000"/>
                </a:solidFill>
              </a:rPr>
              <a:t>t</a:t>
            </a:r>
            <a:r>
              <a:rPr lang="fr-CA" dirty="0"/>
              <a:t>es </a:t>
            </a:r>
            <a:r>
              <a:rPr lang="fr-CA" dirty="0">
                <a:solidFill>
                  <a:srgbClr val="FF0000"/>
                </a:solidFill>
              </a:rPr>
              <a:t>t</a:t>
            </a:r>
            <a:r>
              <a:rPr lang="fr-CA" dirty="0"/>
              <a:t>ympans d’</a:t>
            </a:r>
            <a:r>
              <a:rPr lang="fr-CA" dirty="0">
                <a:solidFill>
                  <a:srgbClr val="FFFF00"/>
                </a:solidFill>
              </a:rPr>
              <a:t>a</a:t>
            </a:r>
            <a:r>
              <a:rPr lang="fr-CA" dirty="0"/>
              <a:t>v</a:t>
            </a:r>
            <a:r>
              <a:rPr lang="fr-CA" dirty="0">
                <a:solidFill>
                  <a:srgbClr val="FFFF00"/>
                </a:solidFill>
              </a:rPr>
              <a:t>are</a:t>
            </a:r>
            <a:r>
              <a:rPr lang="fr-CA" dirty="0"/>
              <a:t> h</a:t>
            </a:r>
            <a:r>
              <a:rPr lang="fr-CA" dirty="0">
                <a:solidFill>
                  <a:srgbClr val="FFFF00"/>
                </a:solidFill>
              </a:rPr>
              <a:t>a</a:t>
            </a:r>
            <a:r>
              <a:rPr lang="fr-CA" dirty="0"/>
              <a:t>g</a:t>
            </a:r>
            <a:r>
              <a:rPr lang="fr-CA" dirty="0">
                <a:solidFill>
                  <a:srgbClr val="FFFF00"/>
                </a:solidFill>
              </a:rPr>
              <a:t>ard</a:t>
            </a:r>
            <a:r>
              <a:rPr lang="fr-CA" dirty="0"/>
              <a:t>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CA" dirty="0"/>
              <a:t>F</a:t>
            </a:r>
            <a:r>
              <a:rPr lang="fr-CA" dirty="0">
                <a:solidFill>
                  <a:srgbClr val="FFFF00"/>
                </a:solidFill>
              </a:rPr>
              <a:t>a</a:t>
            </a:r>
            <a:r>
              <a:rPr lang="fr-CA" dirty="0"/>
              <a:t>ce </a:t>
            </a:r>
            <a:r>
              <a:rPr lang="fr-CA" dirty="0">
                <a:solidFill>
                  <a:srgbClr val="FFFF00"/>
                </a:solidFill>
              </a:rPr>
              <a:t>à</a:t>
            </a:r>
            <a:r>
              <a:rPr lang="fr-CA" dirty="0"/>
              <a:t> l</a:t>
            </a:r>
            <a:r>
              <a:rPr lang="fr-CA" dirty="0">
                <a:solidFill>
                  <a:srgbClr val="FFFF00"/>
                </a:solidFill>
              </a:rPr>
              <a:t>a</a:t>
            </a:r>
            <a:r>
              <a:rPr lang="fr-CA" dirty="0"/>
              <a:t> men</a:t>
            </a:r>
            <a:r>
              <a:rPr lang="fr-CA" dirty="0">
                <a:solidFill>
                  <a:srgbClr val="FFFF00"/>
                </a:solidFill>
              </a:rPr>
              <a:t>a</a:t>
            </a:r>
            <a:r>
              <a:rPr lang="fr-CA" dirty="0"/>
              <a:t>ce de l</a:t>
            </a:r>
            <a:r>
              <a:rPr lang="fr-CA" dirty="0">
                <a:solidFill>
                  <a:srgbClr val="FFFF00"/>
                </a:solidFill>
              </a:rPr>
              <a:t>a</a:t>
            </a:r>
            <a:r>
              <a:rPr lang="fr-CA" dirty="0"/>
              <a:t> </a:t>
            </a:r>
            <a:r>
              <a:rPr lang="fr-CA" dirty="0">
                <a:solidFill>
                  <a:srgbClr val="FF0000"/>
                </a:solidFill>
              </a:rPr>
              <a:t>b</a:t>
            </a:r>
            <a:r>
              <a:rPr lang="fr-CA" dirty="0"/>
              <a:t>r</a:t>
            </a:r>
            <a:r>
              <a:rPr lang="fr-CA" dirty="0">
                <a:solidFill>
                  <a:srgbClr val="FFFF00"/>
                </a:solidFill>
              </a:rPr>
              <a:t>a</a:t>
            </a:r>
            <a:r>
              <a:rPr lang="fr-CA" dirty="0"/>
              <a:t>der</a:t>
            </a:r>
            <a:r>
              <a:rPr lang="fr-CA" dirty="0">
                <a:solidFill>
                  <a:srgbClr val="FFFF00"/>
                </a:solidFill>
              </a:rPr>
              <a:t>ie</a:t>
            </a:r>
            <a:r>
              <a:rPr lang="fr-CA" dirty="0"/>
              <a:t> on </a:t>
            </a:r>
            <a:r>
              <a:rPr lang="fr-CA" dirty="0">
                <a:solidFill>
                  <a:srgbClr val="FF0000"/>
                </a:solidFill>
              </a:rPr>
              <a:t>b</a:t>
            </a:r>
            <a:r>
              <a:rPr lang="fr-CA" dirty="0"/>
              <a:t>rand</a:t>
            </a:r>
            <a:r>
              <a:rPr lang="fr-CA" dirty="0">
                <a:solidFill>
                  <a:srgbClr val="FFFF00"/>
                </a:solidFill>
              </a:rPr>
              <a:t>it</a:t>
            </a:r>
            <a:br>
              <a:rPr lang="fr-CA" dirty="0"/>
            </a:br>
            <a:r>
              <a:rPr lang="fr-CA" dirty="0"/>
              <a:t>Le </a:t>
            </a:r>
            <a:r>
              <a:rPr lang="fr-CA" dirty="0">
                <a:solidFill>
                  <a:srgbClr val="FF0000"/>
                </a:solidFill>
              </a:rPr>
              <a:t>p</a:t>
            </a:r>
            <a:r>
              <a:rPr lang="fr-CA" dirty="0"/>
              <a:t>oing de l</a:t>
            </a:r>
            <a:r>
              <a:rPr lang="fr-CA" dirty="0">
                <a:solidFill>
                  <a:srgbClr val="FFFF00"/>
                </a:solidFill>
              </a:rPr>
              <a:t>a</a:t>
            </a:r>
            <a:r>
              <a:rPr lang="fr-CA" dirty="0"/>
              <a:t> </a:t>
            </a:r>
            <a:r>
              <a:rPr lang="fr-CA" dirty="0">
                <a:solidFill>
                  <a:srgbClr val="FF0000"/>
                </a:solidFill>
              </a:rPr>
              <a:t>P</a:t>
            </a:r>
            <a:r>
              <a:rPr lang="fr-CA" dirty="0">
                <a:solidFill>
                  <a:srgbClr val="FFFF00"/>
                </a:solidFill>
              </a:rPr>
              <a:t>a</a:t>
            </a:r>
            <a:r>
              <a:rPr lang="fr-CA" dirty="0"/>
              <a:t>tr</a:t>
            </a:r>
            <a:r>
              <a:rPr lang="fr-CA" dirty="0">
                <a:solidFill>
                  <a:srgbClr val="FFFF00"/>
                </a:solidFill>
              </a:rPr>
              <a:t>ie</a:t>
            </a:r>
            <a:r>
              <a:rPr lang="fr-CA" dirty="0"/>
              <a:t> </a:t>
            </a:r>
            <a:r>
              <a:rPr lang="fr-CA" dirty="0">
                <a:solidFill>
                  <a:srgbClr val="FFFF00"/>
                </a:solidFill>
              </a:rPr>
              <a:t>à</a:t>
            </a:r>
            <a:r>
              <a:rPr lang="fr-CA" dirty="0"/>
              <a:t> l</a:t>
            </a:r>
            <a:r>
              <a:rPr lang="fr-CA" dirty="0">
                <a:solidFill>
                  <a:srgbClr val="FFFF00"/>
                </a:solidFill>
              </a:rPr>
              <a:t>a</a:t>
            </a:r>
            <a:r>
              <a:rPr lang="fr-CA" dirty="0"/>
              <a:t> f</a:t>
            </a:r>
            <a:r>
              <a:rPr lang="fr-CA" dirty="0">
                <a:solidFill>
                  <a:srgbClr val="FFFF00"/>
                </a:solidFill>
              </a:rPr>
              <a:t>a</a:t>
            </a:r>
            <a:r>
              <a:rPr lang="fr-CA" dirty="0"/>
              <a:t>ce des </a:t>
            </a:r>
            <a:r>
              <a:rPr lang="fr-CA" dirty="0">
                <a:solidFill>
                  <a:srgbClr val="FF0000"/>
                </a:solidFill>
              </a:rPr>
              <a:t>b</a:t>
            </a:r>
            <a:r>
              <a:rPr lang="fr-CA" dirty="0"/>
              <a:t>and</a:t>
            </a:r>
            <a:r>
              <a:rPr lang="fr-CA" dirty="0">
                <a:solidFill>
                  <a:srgbClr val="FFFF00"/>
                </a:solidFill>
              </a:rPr>
              <a:t>its</a:t>
            </a:r>
            <a:br>
              <a:rPr lang="fr-CA" dirty="0"/>
            </a:br>
            <a:r>
              <a:rPr lang="fr-CA" dirty="0"/>
              <a:t>F</a:t>
            </a:r>
            <a:r>
              <a:rPr lang="fr-CA" dirty="0">
                <a:solidFill>
                  <a:srgbClr val="FFFF00"/>
                </a:solidFill>
              </a:rPr>
              <a:t>a</a:t>
            </a:r>
            <a:r>
              <a:rPr lang="fr-CA" dirty="0"/>
              <a:t>ce </a:t>
            </a:r>
            <a:r>
              <a:rPr lang="fr-CA" dirty="0">
                <a:solidFill>
                  <a:srgbClr val="FFFF00"/>
                </a:solidFill>
              </a:rPr>
              <a:t>à</a:t>
            </a:r>
            <a:r>
              <a:rPr lang="fr-CA" dirty="0"/>
              <a:t> l</a:t>
            </a:r>
            <a:r>
              <a:rPr lang="fr-CA" dirty="0">
                <a:solidFill>
                  <a:srgbClr val="FFFF00"/>
                </a:solidFill>
              </a:rPr>
              <a:t>a</a:t>
            </a:r>
            <a:r>
              <a:rPr lang="fr-CA" dirty="0"/>
              <a:t> men</a:t>
            </a:r>
            <a:r>
              <a:rPr lang="fr-CA" dirty="0">
                <a:solidFill>
                  <a:srgbClr val="FFFF00"/>
                </a:solidFill>
              </a:rPr>
              <a:t>a</a:t>
            </a:r>
            <a:r>
              <a:rPr lang="fr-CA" dirty="0"/>
              <a:t>ce de l</a:t>
            </a:r>
            <a:r>
              <a:rPr lang="fr-CA" dirty="0">
                <a:solidFill>
                  <a:srgbClr val="FFFF00"/>
                </a:solidFill>
              </a:rPr>
              <a:t>a</a:t>
            </a:r>
            <a:r>
              <a:rPr lang="fr-CA" dirty="0"/>
              <a:t> </a:t>
            </a:r>
            <a:r>
              <a:rPr lang="fr-CA" dirty="0">
                <a:solidFill>
                  <a:srgbClr val="FF0000"/>
                </a:solidFill>
              </a:rPr>
              <a:t>b</a:t>
            </a:r>
            <a:r>
              <a:rPr lang="fr-CA" dirty="0"/>
              <a:t>r</a:t>
            </a:r>
            <a:r>
              <a:rPr lang="fr-CA" dirty="0">
                <a:solidFill>
                  <a:srgbClr val="FFFF00"/>
                </a:solidFill>
              </a:rPr>
              <a:t>a</a:t>
            </a:r>
            <a:r>
              <a:rPr lang="fr-CA" dirty="0"/>
              <a:t>der</a:t>
            </a:r>
            <a:r>
              <a:rPr lang="fr-CA" dirty="0">
                <a:solidFill>
                  <a:srgbClr val="FFFF00"/>
                </a:solidFill>
              </a:rPr>
              <a:t>ie</a:t>
            </a:r>
            <a:r>
              <a:rPr lang="fr-CA" dirty="0"/>
              <a:t> on </a:t>
            </a:r>
            <a:r>
              <a:rPr lang="fr-CA" dirty="0">
                <a:solidFill>
                  <a:srgbClr val="FF0000"/>
                </a:solidFill>
              </a:rPr>
              <a:t>b</a:t>
            </a:r>
            <a:r>
              <a:rPr lang="fr-CA" dirty="0"/>
              <a:t>rand</a:t>
            </a:r>
            <a:r>
              <a:rPr lang="fr-CA" dirty="0">
                <a:solidFill>
                  <a:srgbClr val="FFFF00"/>
                </a:solidFill>
              </a:rPr>
              <a:t>it</a:t>
            </a:r>
            <a:r>
              <a:rPr lang="fr-CA" dirty="0"/>
              <a:t> le </a:t>
            </a:r>
            <a:r>
              <a:rPr lang="fr-CA" dirty="0">
                <a:solidFill>
                  <a:srgbClr val="FF0000"/>
                </a:solidFill>
              </a:rPr>
              <a:t>p</a:t>
            </a:r>
            <a:r>
              <a:rPr lang="fr-CA" dirty="0"/>
              <a:t>oing ...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CA" dirty="0">
                <a:solidFill>
                  <a:srgbClr val="FFFF00"/>
                </a:solidFill>
              </a:rPr>
              <a:t>Libér</a:t>
            </a:r>
            <a:r>
              <a:rPr lang="fr-CA" dirty="0"/>
              <a:t>ez-nous des </a:t>
            </a:r>
            <a:r>
              <a:rPr lang="fr-CA" dirty="0">
                <a:solidFill>
                  <a:srgbClr val="FFFF00"/>
                </a:solidFill>
              </a:rPr>
              <a:t>Libér</a:t>
            </a:r>
            <a:r>
              <a:rPr lang="fr-CA" dirty="0"/>
              <a:t>aux!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4875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1764" y="274638"/>
            <a:ext cx="11161240" cy="1096962"/>
          </a:xfrm>
        </p:spPr>
        <p:txBody>
          <a:bodyPr/>
          <a:lstStyle/>
          <a:p>
            <a:r>
              <a:rPr lang="fr-CA" dirty="0"/>
              <a:t>RÉPÉTITION / ANAPHORE – </a:t>
            </a:r>
            <a:r>
              <a:rPr lang="fr-CA" i="1" dirty="0"/>
              <a:t>Libérez-nous des Libéraux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748" y="1916832"/>
            <a:ext cx="11880000" cy="4548336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CA" dirty="0">
                <a:solidFill>
                  <a:srgbClr val="FF0000"/>
                </a:solidFill>
              </a:rPr>
              <a:t>Coupe</a:t>
            </a:r>
            <a:r>
              <a:rPr lang="fr-CA" dirty="0"/>
              <a:t> sombre, </a:t>
            </a:r>
            <a:r>
              <a:rPr lang="fr-CA" dirty="0">
                <a:solidFill>
                  <a:srgbClr val="FF0000"/>
                </a:solidFill>
              </a:rPr>
              <a:t>coupe</a:t>
            </a:r>
            <a:r>
              <a:rPr lang="fr-CA" dirty="0"/>
              <a:t> à blanc, </a:t>
            </a:r>
            <a:r>
              <a:rPr lang="fr-CA" dirty="0">
                <a:solidFill>
                  <a:srgbClr val="FF0000"/>
                </a:solidFill>
              </a:rPr>
              <a:t>Coupe</a:t>
            </a:r>
            <a:r>
              <a:rPr lang="fr-CA" dirty="0"/>
              <a:t> Grey</a:t>
            </a:r>
            <a:br>
              <a:rPr lang="fr-CA" dirty="0"/>
            </a:br>
            <a:r>
              <a:rPr lang="fr-CA" dirty="0"/>
              <a:t>«Alouette, je te plumerai»</a:t>
            </a:r>
            <a:br>
              <a:rPr lang="fr-CA" dirty="0"/>
            </a:br>
            <a:r>
              <a:rPr lang="fr-CA" dirty="0"/>
              <a:t>Pis pour </a:t>
            </a:r>
            <a:r>
              <a:rPr lang="fr-CA" dirty="0">
                <a:solidFill>
                  <a:srgbClr val="FF0000"/>
                </a:solidFill>
              </a:rPr>
              <a:t>couper</a:t>
            </a:r>
            <a:r>
              <a:rPr lang="fr-CA" dirty="0"/>
              <a:t> court au courroux populaire</a:t>
            </a:r>
            <a:br>
              <a:rPr lang="fr-CA" dirty="0"/>
            </a:br>
            <a:r>
              <a:rPr lang="fr-CA" dirty="0"/>
              <a:t>Patapouf étouffe la foule et légifère à tombeau ouvert</a:t>
            </a:r>
            <a:br>
              <a:rPr lang="fr-CA" dirty="0"/>
            </a:br>
            <a:r>
              <a:rPr lang="fr-CA" dirty="0"/>
              <a:t>Pis tout sourire il sert la soupe populaire</a:t>
            </a:r>
            <a:br>
              <a:rPr lang="fr-CA" dirty="0"/>
            </a:br>
            <a:r>
              <a:rPr lang="fr-CA" dirty="0"/>
              <a:t>(C’est ça être solidaire quand on a sacré tout à terre)</a:t>
            </a:r>
            <a:br>
              <a:rPr lang="fr-CA" dirty="0"/>
            </a:br>
            <a:endParaRPr lang="fr-CA" dirty="0"/>
          </a:p>
          <a:p>
            <a:pPr marL="0" indent="0">
              <a:lnSpc>
                <a:spcPct val="110000"/>
              </a:lnSpc>
              <a:buNone/>
            </a:pPr>
            <a:r>
              <a:rPr lang="fr-CA" dirty="0"/>
              <a:t>Afin de faire taire un argumentaire unique en terre d’Amérique</a:t>
            </a:r>
            <a:br>
              <a:rPr lang="fr-CA" dirty="0"/>
            </a:br>
            <a:r>
              <a:rPr lang="fr-CA" dirty="0"/>
              <a:t>Mais son </a:t>
            </a:r>
            <a:r>
              <a:rPr lang="fr-CA" dirty="0">
                <a:solidFill>
                  <a:srgbClr val="FF0000"/>
                </a:solidFill>
              </a:rPr>
              <a:t>affaire</a:t>
            </a:r>
            <a:r>
              <a:rPr lang="fr-CA" dirty="0"/>
              <a:t>, ça fait ben trop </a:t>
            </a:r>
            <a:r>
              <a:rPr lang="fr-CA" dirty="0">
                <a:solidFill>
                  <a:srgbClr val="FF0000"/>
                </a:solidFill>
              </a:rPr>
              <a:t>l’affaire</a:t>
            </a:r>
            <a:r>
              <a:rPr lang="fr-CA" dirty="0"/>
              <a:t> des régents </a:t>
            </a:r>
            <a:r>
              <a:rPr lang="fr-CA" dirty="0">
                <a:solidFill>
                  <a:srgbClr val="FF0000"/>
                </a:solidFill>
              </a:rPr>
              <a:t>d’affaires</a:t>
            </a:r>
            <a:br>
              <a:rPr lang="fr-CA" dirty="0"/>
            </a:br>
            <a:r>
              <a:rPr lang="fr-CA" dirty="0"/>
              <a:t>Du Canada pis du Conseil du Patronat</a:t>
            </a:r>
            <a:br>
              <a:rPr lang="fr-CA" dirty="0"/>
            </a:br>
            <a:r>
              <a:rPr lang="fr-CA" dirty="0">
                <a:solidFill>
                  <a:srgbClr val="FF0000"/>
                </a:solidFill>
              </a:rPr>
              <a:t>Bâillon</a:t>
            </a:r>
            <a:r>
              <a:rPr lang="fr-CA" dirty="0"/>
              <a:t> pas </a:t>
            </a:r>
            <a:r>
              <a:rPr lang="fr-CA" dirty="0">
                <a:solidFill>
                  <a:srgbClr val="FF0000"/>
                </a:solidFill>
              </a:rPr>
              <a:t>bâillon</a:t>
            </a:r>
            <a:r>
              <a:rPr lang="fr-CA" dirty="0"/>
              <a:t>, je raille pareil, le </a:t>
            </a:r>
            <a:r>
              <a:rPr lang="fr-CA" dirty="0">
                <a:solidFill>
                  <a:srgbClr val="FF0000"/>
                </a:solidFill>
              </a:rPr>
              <a:t>patron</a:t>
            </a:r>
            <a:r>
              <a:rPr lang="fr-CA" dirty="0"/>
              <a:t> des </a:t>
            </a:r>
            <a:r>
              <a:rPr lang="fr-CA" dirty="0">
                <a:solidFill>
                  <a:srgbClr val="FF0000"/>
                </a:solidFill>
              </a:rPr>
              <a:t>patrons (RÉPÉTITION)</a:t>
            </a:r>
            <a:br>
              <a:rPr lang="fr-CA" dirty="0"/>
            </a:br>
            <a:r>
              <a:rPr lang="fr-CA" dirty="0"/>
              <a:t>«Ta </a:t>
            </a:r>
            <a:r>
              <a:rPr lang="fr-CA" dirty="0" err="1"/>
              <a:t>yeule</a:t>
            </a:r>
            <a:r>
              <a:rPr lang="fr-CA" dirty="0"/>
              <a:t> </a:t>
            </a:r>
            <a:r>
              <a:rPr lang="fr-CA" dirty="0" err="1"/>
              <a:t>Taillon</a:t>
            </a:r>
            <a:r>
              <a:rPr lang="fr-CA" dirty="0"/>
              <a:t>!»</a:t>
            </a:r>
            <a:br>
              <a:rPr lang="fr-CA" dirty="0"/>
            </a:br>
            <a:r>
              <a:rPr lang="fr-CA" dirty="0" err="1"/>
              <a:t>Heille</a:t>
            </a:r>
            <a:r>
              <a:rPr lang="fr-CA" dirty="0"/>
              <a:t> si le dément démantèlement t’excite tellement</a:t>
            </a:r>
            <a:br>
              <a:rPr lang="fr-CA" dirty="0"/>
            </a:br>
            <a:r>
              <a:rPr lang="fr-CA" dirty="0"/>
              <a:t>Que c’est comme de la musique à tes oreilles</a:t>
            </a:r>
            <a:br>
              <a:rPr lang="fr-CA" dirty="0"/>
            </a:br>
            <a:r>
              <a:rPr lang="fr-CA" dirty="0"/>
              <a:t>Comment t’aimes le tintamarre des barbares, dans tes tympans d’avare hagard?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CA" dirty="0">
                <a:solidFill>
                  <a:srgbClr val="FFFF00"/>
                </a:solidFill>
              </a:rPr>
              <a:t>Face à la menace</a:t>
            </a:r>
            <a:r>
              <a:rPr lang="fr-CA" dirty="0">
                <a:solidFill>
                  <a:srgbClr val="FF0000"/>
                </a:solidFill>
              </a:rPr>
              <a:t> </a:t>
            </a:r>
            <a:r>
              <a:rPr lang="fr-CA" dirty="0"/>
              <a:t>de la braderie on brandit</a:t>
            </a:r>
            <a:br>
              <a:rPr lang="fr-CA" dirty="0"/>
            </a:br>
            <a:r>
              <a:rPr lang="fr-CA" dirty="0"/>
              <a:t>Le poing de la Patrie à la face des bandits</a:t>
            </a:r>
            <a:br>
              <a:rPr lang="fr-CA" dirty="0"/>
            </a:br>
            <a:r>
              <a:rPr lang="fr-CA" dirty="0">
                <a:solidFill>
                  <a:srgbClr val="FFFF00"/>
                </a:solidFill>
              </a:rPr>
              <a:t>Face à la menace (ANAPHORE) </a:t>
            </a:r>
            <a:r>
              <a:rPr lang="fr-CA" dirty="0"/>
              <a:t>de la braderie on brandit le poing ...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r-CA" dirty="0"/>
              <a:t>Libérez-nous des Libéraux!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1437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1764" y="274638"/>
            <a:ext cx="10404650" cy="1096962"/>
          </a:xfrm>
        </p:spPr>
        <p:txBody>
          <a:bodyPr/>
          <a:lstStyle/>
          <a:p>
            <a:r>
              <a:rPr lang="fr-CA" dirty="0"/>
              <a:t>PROCÉDÉS STYLISTIQUES – </a:t>
            </a:r>
            <a:r>
              <a:rPr lang="fr-CA" i="1" dirty="0"/>
              <a:t>Montréal-Nord </a:t>
            </a:r>
            <a:r>
              <a:rPr lang="fr-CA" dirty="0"/>
              <a:t>(</a:t>
            </a:r>
            <a:r>
              <a:rPr lang="fr-CA" dirty="0" err="1"/>
              <a:t>Koriass</a:t>
            </a:r>
            <a:r>
              <a:rPr lang="fr-CA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1764" y="1916832"/>
            <a:ext cx="11593288" cy="4548336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CA" dirty="0">
                <a:solidFill>
                  <a:schemeClr val="accent4"/>
                </a:solidFill>
              </a:rPr>
              <a:t>Les mal élevés, les centres jeunesse, les SDF</a:t>
            </a:r>
            <a:br>
              <a:rPr lang="fr-CA" dirty="0">
                <a:solidFill>
                  <a:schemeClr val="accent4"/>
                </a:solidFill>
              </a:rPr>
            </a:br>
            <a:r>
              <a:rPr lang="fr-CA" dirty="0">
                <a:solidFill>
                  <a:schemeClr val="accent4"/>
                </a:solidFill>
              </a:rPr>
              <a:t>Les aliénés, les fils de la paresse, les vrais B.S. (GRADATION OU ÉNUMÉRATION)</a:t>
            </a:r>
            <a:br>
              <a:rPr lang="fr-CA" dirty="0">
                <a:solidFill>
                  <a:schemeClr val="accent4"/>
                </a:solidFill>
              </a:rPr>
            </a:br>
            <a:r>
              <a:rPr lang="fr-CA" dirty="0"/>
              <a:t>Le crack-cocaïne, les travailleuses du sexe lèchent leurs lèvres</a:t>
            </a:r>
            <a:br>
              <a:rPr lang="fr-CA" dirty="0"/>
            </a:br>
            <a:r>
              <a:rPr lang="fr-CA" dirty="0"/>
              <a:t>Le joueur compulsif qui paye ses dettes en allant faire un </a:t>
            </a:r>
            <a:r>
              <a:rPr lang="fr-CA" dirty="0" err="1"/>
              <a:t>dep</a:t>
            </a:r>
            <a:br>
              <a:rPr lang="fr-CA" dirty="0"/>
            </a:br>
            <a:r>
              <a:rPr lang="fr-CA" dirty="0"/>
              <a:t>Les </a:t>
            </a:r>
            <a:r>
              <a:rPr lang="fr-CA" dirty="0" err="1"/>
              <a:t>vendeux</a:t>
            </a:r>
            <a:r>
              <a:rPr lang="fr-CA" dirty="0"/>
              <a:t> de dope, les proxénètes qui vont chercher le </a:t>
            </a:r>
            <a:r>
              <a:rPr lang="fr-CA" dirty="0" err="1"/>
              <a:t>bread</a:t>
            </a:r>
            <a:br>
              <a:rPr lang="fr-CA" dirty="0">
                <a:solidFill>
                  <a:schemeClr val="accent6"/>
                </a:solidFill>
              </a:rPr>
            </a:br>
            <a:r>
              <a:rPr lang="fr-CA" dirty="0"/>
              <a:t>Les danseuses </a:t>
            </a:r>
            <a:r>
              <a:rPr lang="fr-CA" dirty="0" err="1"/>
              <a:t>broke</a:t>
            </a:r>
            <a:r>
              <a:rPr lang="fr-CA" dirty="0"/>
              <a:t>, le </a:t>
            </a:r>
            <a:r>
              <a:rPr lang="fr-CA" dirty="0" err="1"/>
              <a:t>crystal</a:t>
            </a:r>
            <a:r>
              <a:rPr lang="fr-CA" dirty="0"/>
              <a:t> </a:t>
            </a:r>
            <a:r>
              <a:rPr lang="fr-CA" dirty="0" err="1"/>
              <a:t>meth</a:t>
            </a:r>
            <a:r>
              <a:rPr lang="fr-CA" dirty="0"/>
              <a:t> dans les veines qui spread</a:t>
            </a:r>
            <a:br>
              <a:rPr lang="fr-CA" dirty="0"/>
            </a:br>
            <a:r>
              <a:rPr lang="fr-CA" dirty="0"/>
              <a:t>Les pères qui communiquent à coup de ceinture sur les mioches</a:t>
            </a:r>
            <a:br>
              <a:rPr lang="fr-CA" dirty="0"/>
            </a:br>
            <a:r>
              <a:rPr lang="fr-CA" dirty="0"/>
              <a:t>Le quotient inférieur à la pointure de leurs bottes</a:t>
            </a:r>
            <a:br>
              <a:rPr lang="fr-CA" dirty="0"/>
            </a:br>
            <a:r>
              <a:rPr lang="fr-CA" dirty="0"/>
              <a:t>L'aîné qui élève les frères, adulte avant sa mère</a:t>
            </a:r>
            <a:br>
              <a:rPr lang="fr-CA" dirty="0"/>
            </a:br>
            <a:r>
              <a:rPr lang="fr-CA" dirty="0"/>
              <a:t>C'est </a:t>
            </a:r>
            <a:r>
              <a:rPr lang="fr-CA" dirty="0">
                <a:solidFill>
                  <a:schemeClr val="accent2"/>
                </a:solidFill>
              </a:rPr>
              <a:t>comme une gravure dans la pierre quand t'as du grabuge dans la tête (COMPARAISON)</a:t>
            </a:r>
            <a:br>
              <a:rPr lang="fr-CA" dirty="0">
                <a:solidFill>
                  <a:schemeClr val="accent2"/>
                </a:solidFill>
              </a:rPr>
            </a:br>
            <a:r>
              <a:rPr lang="fr-CA" dirty="0"/>
              <a:t>Ceux qui ont une moyenne de 30, qui partent avant la cloche</a:t>
            </a:r>
            <a:br>
              <a:rPr lang="fr-CA" dirty="0"/>
            </a:br>
            <a:r>
              <a:rPr lang="fr-CA" dirty="0"/>
              <a:t>Jamais y parlent, ils philosophent juste en t’frappant dans la gorge</a:t>
            </a:r>
            <a:br>
              <a:rPr lang="fr-CA" dirty="0"/>
            </a:br>
            <a:r>
              <a:rPr lang="fr-CA" dirty="0">
                <a:solidFill>
                  <a:schemeClr val="accent5"/>
                </a:solidFill>
              </a:rPr>
              <a:t>Tous les problèmes se règlent en planant dans la puff (HYPERBOLE)</a:t>
            </a:r>
            <a:br>
              <a:rPr lang="fr-CA" dirty="0"/>
            </a:br>
            <a:r>
              <a:rPr lang="fr-CA" dirty="0"/>
              <a:t>Comment faire autrement avec 2 parents dans la drogue</a:t>
            </a:r>
            <a:br>
              <a:rPr lang="fr-CA" dirty="0"/>
            </a:br>
            <a:r>
              <a:rPr lang="fr-CA" dirty="0"/>
              <a:t>J'ai aucun argent dans les poches, mais du talent, j'en ai pour quarante</a:t>
            </a:r>
            <a:br>
              <a:rPr lang="fr-CA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7483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1764" y="274638"/>
            <a:ext cx="11735984" cy="1096962"/>
          </a:xfrm>
        </p:spPr>
        <p:txBody>
          <a:bodyPr/>
          <a:lstStyle/>
          <a:p>
            <a:r>
              <a:rPr lang="fr-CA" dirty="0"/>
              <a:t>PROCÉDÉS STYLISTIQUES – </a:t>
            </a:r>
            <a:r>
              <a:rPr lang="fr-CA" i="1" dirty="0"/>
              <a:t>Plus rien </a:t>
            </a:r>
            <a:r>
              <a:rPr lang="fr-CA" dirty="0"/>
              <a:t>(Les Cowboys fringants)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748" y="1916832"/>
            <a:ext cx="11880000" cy="4548336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CA" dirty="0"/>
              <a:t>Tout ça a commencé il y a plusieurs années</a:t>
            </a:r>
            <a:br>
              <a:rPr lang="fr-CA" dirty="0"/>
            </a:br>
            <a:r>
              <a:rPr lang="fr-CA" dirty="0"/>
              <a:t>Alors que mes ancêtres étaient obnubilés</a:t>
            </a:r>
            <a:br>
              <a:rPr lang="fr-CA" dirty="0"/>
            </a:br>
            <a:r>
              <a:rPr lang="fr-CA" dirty="0"/>
              <a:t>Par des bouts de papier que l'on appelait argent</a:t>
            </a:r>
            <a:br>
              <a:rPr lang="fr-CA" dirty="0"/>
            </a:br>
            <a:r>
              <a:rPr lang="fr-CA" dirty="0"/>
              <a:t>Qui rendaient certains hommes vraiment riches et puissants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CA" dirty="0"/>
              <a:t>Et </a:t>
            </a:r>
            <a:r>
              <a:rPr lang="fr-CA" dirty="0">
                <a:solidFill>
                  <a:schemeClr val="accent5"/>
                </a:solidFill>
              </a:rPr>
              <a:t>ces nouveaux dieux (MÉTAPHORE) </a:t>
            </a:r>
            <a:r>
              <a:rPr lang="fr-CA" dirty="0"/>
              <a:t>ne reculant devant rien</a:t>
            </a:r>
            <a:br>
              <a:rPr lang="fr-CA" dirty="0"/>
            </a:br>
            <a:r>
              <a:rPr lang="fr-CA" dirty="0"/>
              <a:t>Étaient prêts à tout pour arriver à leur fins</a:t>
            </a:r>
            <a:br>
              <a:rPr lang="fr-CA" dirty="0"/>
            </a:br>
            <a:r>
              <a:rPr lang="fr-CA" dirty="0"/>
              <a:t>Pour s'enrichir encore ils ont rasé la terre</a:t>
            </a:r>
            <a:br>
              <a:rPr lang="fr-CA" dirty="0"/>
            </a:br>
            <a:r>
              <a:rPr lang="fr-CA" dirty="0"/>
              <a:t>Pollué l'air ambiant et tari les rivières</a:t>
            </a:r>
          </a:p>
          <a:p>
            <a:pPr marL="0" indent="0">
              <a:lnSpc>
                <a:spcPct val="100000"/>
              </a:lnSpc>
              <a:buNone/>
            </a:pPr>
            <a:endParaRPr lang="fr-CA" dirty="0"/>
          </a:p>
          <a:p>
            <a:pPr marL="0" indent="0">
              <a:lnSpc>
                <a:spcPct val="100000"/>
              </a:lnSpc>
              <a:buNone/>
            </a:pPr>
            <a:endParaRPr lang="fr-CA" dirty="0"/>
          </a:p>
          <a:p>
            <a:pPr marL="0" indent="0">
              <a:lnSpc>
                <a:spcPct val="100000"/>
              </a:lnSpc>
              <a:buNone/>
            </a:pPr>
            <a:r>
              <a:rPr lang="fr-CA" dirty="0"/>
              <a:t>Mais au bout de cent ans des gens se sont levés</a:t>
            </a:r>
            <a:br>
              <a:rPr lang="fr-CA" dirty="0"/>
            </a:br>
            <a:r>
              <a:rPr lang="fr-CA" dirty="0"/>
              <a:t>Et les ont averti qu'il fallait tout stopper</a:t>
            </a:r>
            <a:br>
              <a:rPr lang="fr-CA" dirty="0"/>
            </a:br>
            <a:r>
              <a:rPr lang="fr-CA" dirty="0"/>
              <a:t>Mais ils n'ont pas compris cette sage prophétie</a:t>
            </a:r>
            <a:br>
              <a:rPr lang="fr-CA" dirty="0"/>
            </a:br>
            <a:r>
              <a:rPr lang="fr-CA" dirty="0"/>
              <a:t>Ces hommes-là ne parlaient qu'en termes de profits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CA" dirty="0"/>
              <a:t>C'est des années plus tard qu'ils ont vu le non-sens</a:t>
            </a:r>
            <a:br>
              <a:rPr lang="fr-CA" dirty="0"/>
            </a:br>
            <a:r>
              <a:rPr lang="fr-CA" dirty="0"/>
              <a:t>Dans la panique ont déclaré l'état d'urgence</a:t>
            </a:r>
            <a:br>
              <a:rPr lang="fr-CA" dirty="0"/>
            </a:br>
            <a:r>
              <a:rPr lang="fr-CA" dirty="0"/>
              <a:t>Quand </a:t>
            </a:r>
            <a:r>
              <a:rPr lang="fr-CA" dirty="0">
                <a:solidFill>
                  <a:schemeClr val="accent2"/>
                </a:solidFill>
              </a:rPr>
              <a:t>tous les océans ont englouti les îles</a:t>
            </a:r>
            <a:br>
              <a:rPr lang="fr-CA" dirty="0"/>
            </a:br>
            <a:r>
              <a:rPr lang="fr-CA" dirty="0"/>
              <a:t>Et que </a:t>
            </a:r>
            <a:r>
              <a:rPr lang="fr-CA" dirty="0">
                <a:solidFill>
                  <a:schemeClr val="accent2"/>
                </a:solidFill>
              </a:rPr>
              <a:t>les inondations ont frappé les grandes villes (PERSONNIFICATION)</a:t>
            </a:r>
          </a:p>
        </p:txBody>
      </p:sp>
    </p:spTree>
    <p:extLst>
      <p:ext uri="{BB962C8B-B14F-4D97-AF65-F5344CB8AC3E}">
        <p14:creationId xmlns:p14="http://schemas.microsoft.com/office/powerpoint/2010/main" val="406949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4000" cy="994122"/>
          </a:xfrm>
        </p:spPr>
        <p:txBody>
          <a:bodyPr>
            <a:normAutofit/>
          </a:bodyPr>
          <a:lstStyle/>
          <a:p>
            <a:r>
              <a:rPr lang="fr-CA" dirty="0"/>
              <a:t>Regardons cet exemple.</a:t>
            </a:r>
            <a:br>
              <a:rPr lang="fr-CA" dirty="0"/>
            </a:br>
            <a:r>
              <a:rPr lang="fr-CA" sz="2200" i="1" dirty="0"/>
              <a:t>Tout le monde en même temps</a:t>
            </a:r>
            <a:r>
              <a:rPr lang="fr-CA" sz="2200" dirty="0"/>
              <a:t> de Louis-Jean Cormier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748" y="1628800"/>
            <a:ext cx="11953328" cy="49685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fr-CA" dirty="0"/>
          </a:p>
          <a:p>
            <a:pPr marL="0" indent="0">
              <a:spcBef>
                <a:spcPts val="0"/>
              </a:spcBef>
              <a:buNone/>
            </a:pPr>
            <a:r>
              <a:rPr lang="fr-CA" dirty="0">
                <a:hlinkClick r:id="rId3"/>
              </a:rPr>
              <a:t>https://www.google.com/</a:t>
            </a:r>
            <a:r>
              <a:rPr lang="fr-CA" dirty="0" err="1">
                <a:hlinkClick r:id="rId3"/>
              </a:rPr>
              <a:t>search?rlz</a:t>
            </a:r>
            <a:r>
              <a:rPr lang="fr-CA" dirty="0">
                <a:hlinkClick r:id="rId3"/>
              </a:rPr>
              <a:t>=1C1GCEU_frCA821CA821&amp;ei=V2WFXIvHJonH5gLXlJ8Q&amp;q=</a:t>
            </a:r>
            <a:r>
              <a:rPr lang="fr-CA" dirty="0" err="1">
                <a:hlinkClick r:id="rId3"/>
              </a:rPr>
              <a:t>tout+le+monde+en+même+temps+paroles&amp;oq</a:t>
            </a:r>
            <a:r>
              <a:rPr lang="fr-CA" dirty="0">
                <a:hlinkClick r:id="rId3"/>
              </a:rPr>
              <a:t>=</a:t>
            </a:r>
            <a:r>
              <a:rPr lang="fr-CA" dirty="0" err="1">
                <a:hlinkClick r:id="rId3"/>
              </a:rPr>
              <a:t>tout+le+monde+en+même&amp;gs_l</a:t>
            </a:r>
            <a:r>
              <a:rPr lang="fr-CA" dirty="0">
                <a:hlinkClick r:id="rId3"/>
              </a:rPr>
              <a:t>=psy-ab</a:t>
            </a:r>
            <a:endParaRPr lang="fr-CA" dirty="0"/>
          </a:p>
          <a:p>
            <a:pPr marL="0" indent="0">
              <a:spcBef>
                <a:spcPts val="0"/>
              </a:spcBef>
              <a:buNone/>
            </a:pPr>
            <a:endParaRPr lang="fr-CA" dirty="0"/>
          </a:p>
          <a:p>
            <a:pPr marL="0" indent="0">
              <a:spcBef>
                <a:spcPts val="0"/>
              </a:spcBef>
              <a:buNone/>
            </a:pPr>
            <a:endParaRPr lang="fr-CA" dirty="0"/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fr-CA" dirty="0"/>
              <a:t>Y voyez-vous des </a:t>
            </a:r>
            <a:r>
              <a:rPr lang="fr-CA" b="1" dirty="0">
                <a:solidFill>
                  <a:schemeClr val="accent5"/>
                </a:solidFill>
              </a:rPr>
              <a:t>rimes</a:t>
            </a:r>
            <a:r>
              <a:rPr lang="fr-CA" dirty="0"/>
              <a:t>? </a:t>
            </a:r>
          </a:p>
          <a:p>
            <a:pPr marL="0" indent="0">
              <a:spcBef>
                <a:spcPts val="0"/>
              </a:spcBef>
              <a:buNone/>
            </a:pPr>
            <a:endParaRPr lang="fr-CA" dirty="0"/>
          </a:p>
          <a:p>
            <a:pPr lvl="2">
              <a:spcBef>
                <a:spcPts val="0"/>
              </a:spcBef>
            </a:pPr>
            <a:r>
              <a:rPr lang="fr-CA" sz="2000" dirty="0"/>
              <a:t>Plates : AABB		Croisées : ABAB</a:t>
            </a:r>
          </a:p>
          <a:p>
            <a:pPr lvl="2"/>
            <a:r>
              <a:rPr lang="fr-CA" sz="2000" dirty="0"/>
              <a:t>Embrassées : ABBA	Continues : AAAA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2. Y reconnaissez-vous des </a:t>
            </a:r>
            <a:r>
              <a:rPr lang="fr-CA" b="1" dirty="0">
                <a:solidFill>
                  <a:schemeClr val="accent5"/>
                </a:solidFill>
              </a:rPr>
              <a:t>procédés stylistiques</a:t>
            </a:r>
            <a:r>
              <a:rPr lang="fr-CA" dirty="0"/>
              <a:t>? (métaphore, antithèse, personnification, anaphore…). Analysons paragraphe par paragraphe!</a:t>
            </a:r>
          </a:p>
          <a:p>
            <a:pPr marL="0" indent="0">
              <a:spcBef>
                <a:spcPts val="0"/>
              </a:spcBef>
              <a:buNone/>
            </a:pPr>
            <a:endParaRPr lang="fr-CA" dirty="0"/>
          </a:p>
          <a:p>
            <a:pPr marL="0" indent="0">
              <a:spcBef>
                <a:spcPts val="0"/>
              </a:spcBef>
              <a:buNone/>
            </a:pPr>
            <a:r>
              <a:rPr lang="fr-CA" dirty="0"/>
              <a:t>3. Y </a:t>
            </a:r>
            <a:r>
              <a:rPr lang="fr-CA" dirty="0" err="1"/>
              <a:t>a-t-il</a:t>
            </a:r>
            <a:r>
              <a:rPr lang="fr-CA" dirty="0"/>
              <a:t> une structure? Refrain, phrase de conclusion?</a:t>
            </a:r>
          </a:p>
        </p:txBody>
      </p:sp>
    </p:spTree>
    <p:extLst>
      <p:ext uri="{BB962C8B-B14F-4D97-AF65-F5344CB8AC3E}">
        <p14:creationId xmlns:p14="http://schemas.microsoft.com/office/powerpoint/2010/main" val="396327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3772" y="274638"/>
            <a:ext cx="10408840" cy="1096962"/>
          </a:xfrm>
        </p:spPr>
        <p:txBody>
          <a:bodyPr rtlCol="0"/>
          <a:lstStyle/>
          <a:p>
            <a:pPr rtl="0"/>
            <a:r>
              <a:rPr lang="fr-FR" spc="-30" dirty="0"/>
              <a:t>La place de la chanson engagée dans notre parcours?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7788" y="2276872"/>
            <a:ext cx="10369152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400" dirty="0"/>
              <a:t>Elle vient s’inscrire directement dans une séquence de </a:t>
            </a:r>
            <a:r>
              <a:rPr lang="fr-CA" sz="2400" u="sng" dirty="0"/>
              <a:t>prise de parole au </a:t>
            </a:r>
            <a:r>
              <a:rPr lang="fr-CA" sz="2400" i="1" u="sng" dirty="0">
                <a:solidFill>
                  <a:schemeClr val="accent5"/>
                </a:solidFill>
              </a:rPr>
              <a:t>Je</a:t>
            </a:r>
            <a:r>
              <a:rPr lang="fr-CA" sz="2400" dirty="0"/>
              <a:t>, une prise de position qui s’inscrit dans le cursus de l’élève du deuxième cycle que vous êtes, soit l’argumentation.</a:t>
            </a:r>
          </a:p>
          <a:p>
            <a:pPr marL="0" indent="0">
              <a:buNone/>
            </a:pPr>
            <a:endParaRPr lang="fr-CA" sz="2400" i="1" dirty="0"/>
          </a:p>
          <a:p>
            <a:pPr marL="0" indent="0">
              <a:buNone/>
            </a:pPr>
            <a:r>
              <a:rPr lang="fr-CA" sz="2400" i="1" dirty="0"/>
              <a:t>Soyez attentifs aux mots en </a:t>
            </a:r>
            <a:r>
              <a:rPr lang="fr-CA" sz="2400" i="1" dirty="0">
                <a:solidFill>
                  <a:schemeClr val="accent5"/>
                </a:solidFill>
              </a:rPr>
              <a:t>bleu</a:t>
            </a:r>
            <a:r>
              <a:rPr lang="fr-CA" sz="2400" i="1" dirty="0"/>
              <a:t> qui, à eux seuls, amorcent notre enseignement de l’argumentation:</a:t>
            </a:r>
          </a:p>
          <a:p>
            <a:pPr marL="0" indent="0">
              <a:buNone/>
            </a:pPr>
            <a:r>
              <a:rPr lang="fr-CA" sz="2400" b="1" dirty="0"/>
              <a:t>Toute chanson engagée présente </a:t>
            </a:r>
            <a:r>
              <a:rPr lang="fr-CA" sz="2400" b="1" dirty="0">
                <a:solidFill>
                  <a:schemeClr val="accent5"/>
                </a:solidFill>
              </a:rPr>
              <a:t>un thème social</a:t>
            </a:r>
            <a:r>
              <a:rPr lang="fr-CA" sz="2400" b="1" dirty="0"/>
              <a:t>, souvent </a:t>
            </a:r>
            <a:r>
              <a:rPr lang="fr-CA" sz="2400" b="1" dirty="0">
                <a:solidFill>
                  <a:schemeClr val="accent5"/>
                </a:solidFill>
              </a:rPr>
              <a:t>controversé</a:t>
            </a:r>
            <a:r>
              <a:rPr lang="fr-CA" sz="2400" b="1" dirty="0"/>
              <a:t>, face auquel se dégage </a:t>
            </a:r>
            <a:r>
              <a:rPr lang="fr-CA" sz="2400" b="1" dirty="0">
                <a:solidFill>
                  <a:schemeClr val="accent5"/>
                </a:solidFill>
              </a:rPr>
              <a:t>une thèse </a:t>
            </a:r>
            <a:r>
              <a:rPr lang="fr-CA" sz="2400" b="1" dirty="0"/>
              <a:t>et se présentent </a:t>
            </a:r>
            <a:r>
              <a:rPr lang="fr-CA" sz="2400" b="1" dirty="0">
                <a:solidFill>
                  <a:schemeClr val="accent5"/>
                </a:solidFill>
              </a:rPr>
              <a:t>des arguments.</a:t>
            </a:r>
            <a:r>
              <a:rPr lang="fr-CA" sz="2400" b="1" dirty="0">
                <a:solidFill>
                  <a:srgbClr val="FF0000"/>
                </a:solidFill>
              </a:rPr>
              <a:t> </a:t>
            </a:r>
            <a:endParaRPr lang="fr-CA" sz="24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6900" y="188640"/>
            <a:ext cx="1373138" cy="137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06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7788" y="274638"/>
            <a:ext cx="11377264" cy="994122"/>
          </a:xfrm>
        </p:spPr>
        <p:txBody>
          <a:bodyPr>
            <a:normAutofit fontScale="90000"/>
          </a:bodyPr>
          <a:lstStyle/>
          <a:p>
            <a:br>
              <a:rPr lang="fr-CA" dirty="0"/>
            </a:br>
            <a:r>
              <a:rPr lang="fr-CA" dirty="0"/>
              <a:t>Parmi les textes que vous avez découverts, difficile de cerner une structure qui soit unique.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57808" y="1916832"/>
            <a:ext cx="112692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/>
              <a:t>Cependant, comme cette écriture se fait dans un cadre scolaire, voici la structure qui vous est proposée :</a:t>
            </a:r>
          </a:p>
          <a:p>
            <a:endParaRPr lang="fr-CA" dirty="0"/>
          </a:p>
          <a:p>
            <a:r>
              <a:rPr lang="fr-CA" dirty="0"/>
              <a:t>Votre chanson </a:t>
            </a:r>
            <a:r>
              <a:rPr lang="fr-CA" u="sng" dirty="0"/>
              <a:t>pourra</a:t>
            </a:r>
            <a:r>
              <a:rPr lang="fr-CA" dirty="0"/>
              <a:t> être composée d’un minimum de </a:t>
            </a:r>
            <a:r>
              <a:rPr lang="fr-CA" dirty="0">
                <a:solidFill>
                  <a:schemeClr val="accent3"/>
                </a:solidFill>
              </a:rPr>
              <a:t>2 couplets</a:t>
            </a:r>
            <a:r>
              <a:rPr lang="fr-CA" dirty="0"/>
              <a:t>, d’un </a:t>
            </a:r>
            <a:r>
              <a:rPr lang="fr-CA" dirty="0">
                <a:solidFill>
                  <a:schemeClr val="accent3"/>
                </a:solidFill>
              </a:rPr>
              <a:t>refrain</a:t>
            </a:r>
            <a:r>
              <a:rPr lang="fr-CA" dirty="0"/>
              <a:t> (qui est généralement répété deux fois dans une chanson) et d’un </a:t>
            </a:r>
            <a:r>
              <a:rPr lang="fr-CA" dirty="0">
                <a:solidFill>
                  <a:schemeClr val="accent3"/>
                </a:solidFill>
              </a:rPr>
              <a:t>pont</a:t>
            </a:r>
            <a:r>
              <a:rPr lang="fr-CA" dirty="0"/>
              <a:t>.</a:t>
            </a:r>
          </a:p>
          <a:p>
            <a:endParaRPr lang="fr-CA" dirty="0"/>
          </a:p>
          <a:p>
            <a:pPr lvl="2"/>
            <a:r>
              <a:rPr lang="fr-CA" dirty="0"/>
              <a:t>- </a:t>
            </a:r>
            <a:r>
              <a:rPr lang="fr-CA" u="sng" dirty="0"/>
              <a:t>Le refrain</a:t>
            </a:r>
            <a:r>
              <a:rPr lang="fr-CA" dirty="0"/>
              <a:t> contient l’idée principale de la chanson (votre thèse).</a:t>
            </a:r>
          </a:p>
          <a:p>
            <a:endParaRPr lang="fr-CA" dirty="0"/>
          </a:p>
          <a:p>
            <a:pPr lvl="2"/>
            <a:r>
              <a:rPr lang="fr-CA" dirty="0"/>
              <a:t>- </a:t>
            </a:r>
            <a:r>
              <a:rPr lang="fr-CA" u="sng" dirty="0"/>
              <a:t>Les couplets</a:t>
            </a:r>
            <a:r>
              <a:rPr lang="fr-CA" dirty="0"/>
              <a:t> servent à faire progresser le sujet dont vous parlez (vos argument).</a:t>
            </a:r>
          </a:p>
          <a:p>
            <a:endParaRPr lang="fr-CA" dirty="0"/>
          </a:p>
          <a:p>
            <a:pPr lvl="2"/>
            <a:r>
              <a:rPr lang="fr-CA" dirty="0"/>
              <a:t>- </a:t>
            </a:r>
            <a:r>
              <a:rPr lang="fr-CA" u="sng" dirty="0"/>
              <a:t>Le pont</a:t>
            </a:r>
            <a:r>
              <a:rPr lang="fr-CA" dirty="0"/>
              <a:t> est situé à la fin de la chanson, il correspond à un changement, à une rupture</a:t>
            </a:r>
            <a:r>
              <a:rPr lang="fr-CA" b="1" dirty="0"/>
              <a:t> </a:t>
            </a:r>
            <a:r>
              <a:rPr lang="fr-CA" dirty="0"/>
              <a:t>qui permet de relancer l’attention de l’auditeur. </a:t>
            </a:r>
          </a:p>
          <a:p>
            <a:endParaRPr lang="fr-CA" dirty="0"/>
          </a:p>
          <a:p>
            <a:r>
              <a:rPr lang="fr-CA" dirty="0"/>
              <a:t>Cela dit, il est aussi possible, comme bien des auteurs-compositeurs, de se délester de ces contraintes liées à la structure. L’important demeure le fait d’écrire un texte engagé, dont la progression du propos est intelligible.</a:t>
            </a:r>
          </a:p>
        </p:txBody>
      </p:sp>
    </p:spTree>
    <p:extLst>
      <p:ext uri="{BB962C8B-B14F-4D97-AF65-F5344CB8AC3E}">
        <p14:creationId xmlns:p14="http://schemas.microsoft.com/office/powerpoint/2010/main" val="129403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2414" y="404664"/>
            <a:ext cx="9144000" cy="966936"/>
          </a:xfrm>
        </p:spPr>
        <p:txBody>
          <a:bodyPr>
            <a:normAutofit fontScale="90000"/>
          </a:bodyPr>
          <a:lstStyle/>
          <a:p>
            <a:r>
              <a:rPr lang="fr-CA" dirty="0"/>
              <a:t>Exerçons-nous avec un thème social commun: </a:t>
            </a:r>
            <a:br>
              <a:rPr lang="fr-CA" dirty="0"/>
            </a:br>
            <a:r>
              <a:rPr lang="fr-CA" u="sng" dirty="0"/>
              <a:t>LE RYTHME DE VIE, LE MANQUE DE TEMPS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  <a:p>
            <a:pPr marL="457200" indent="-457200">
              <a:buAutoNum type="arabicPeriod"/>
            </a:pPr>
            <a:r>
              <a:rPr lang="fr-CA" dirty="0"/>
              <a:t>Prenez position, choisissez votre thèse </a:t>
            </a:r>
          </a:p>
          <a:p>
            <a:pPr marL="457200" indent="-457200">
              <a:buAutoNum type="arabicPeriod"/>
            </a:pPr>
            <a:r>
              <a:rPr lang="fr-CA" dirty="0"/>
              <a:t>Créez un champ lexical pour votre thème social</a:t>
            </a:r>
          </a:p>
          <a:p>
            <a:pPr marL="457200" indent="-457200">
              <a:buAutoNum type="arabicPeriod"/>
            </a:pPr>
            <a:r>
              <a:rPr lang="fr-CA" dirty="0"/>
              <a:t>Tentez d’écrire un refrain dans lequel se présentera cette thèse. Celui-ci doit présenter un moins 6 vers.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2844" y="4653136"/>
            <a:ext cx="2052464" cy="205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80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Un concours! Quel concours?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7828" y="1905000"/>
            <a:ext cx="8928992" cy="4692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b="1" dirty="0"/>
              <a:t>Les jeunes âgés de 14 à 17 ans </a:t>
            </a:r>
            <a:r>
              <a:rPr lang="fr-CA" dirty="0"/>
              <a:t>sont invités à envoyer des textes de chansons pour Jamais Trop Tôt. À travers tout le pays, les 24 meilleurs textes seront sélectionnés pour être mis en musique. Les chansons seront présentées au Festival international de la chanson de Granby.</a:t>
            </a:r>
          </a:p>
          <a:p>
            <a:pPr marL="0" indent="0">
              <a:buNone/>
            </a:pPr>
            <a:r>
              <a:rPr lang="fr-CA" dirty="0"/>
              <a:t>Dépôt des textes jusqu’au 2 mars 2021.</a:t>
            </a:r>
          </a:p>
          <a:p>
            <a:pPr marL="0" indent="0">
              <a:buNone/>
            </a:pPr>
            <a:r>
              <a:rPr lang="fr-CA" dirty="0"/>
              <a:t>Critères :</a:t>
            </a:r>
          </a:p>
          <a:p>
            <a:pPr marL="457200" indent="-457200">
              <a:buAutoNum type="arabicPeriod"/>
            </a:pPr>
            <a:r>
              <a:rPr lang="fr-CA" dirty="0"/>
              <a:t>Les textes proposés peuvent être écrits de façon seule ou collective.</a:t>
            </a:r>
          </a:p>
          <a:p>
            <a:pPr marL="457200" indent="-457200">
              <a:buAutoNum type="arabicPeriod"/>
            </a:pPr>
            <a:r>
              <a:rPr lang="fr-CA" dirty="0"/>
              <a:t>Les paroles doivent avoir un maximum de 250 mots.</a:t>
            </a:r>
          </a:p>
          <a:p>
            <a:pPr marL="457200" indent="-457200">
              <a:buAutoNum type="arabicPeriod"/>
            </a:pPr>
            <a:r>
              <a:rPr lang="fr-CA" dirty="0"/>
              <a:t>L'auteur ou les auteurs doivent être âgés de 14 à 17 ans et être résidents canadiens.</a:t>
            </a:r>
            <a:br>
              <a:rPr lang="fr-CA" dirty="0"/>
            </a:b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9271" y="274638"/>
            <a:ext cx="1914286" cy="2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95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Réfléchissez au sujet de votre chanson engagée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2414" y="2276872"/>
            <a:ext cx="9144000" cy="3895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dirty="0"/>
              <a:t>Choisissez votre partenaire d’écriture.</a:t>
            </a:r>
          </a:p>
          <a:p>
            <a:pPr marL="0" indent="0">
              <a:buNone/>
            </a:pPr>
            <a:r>
              <a:rPr lang="fr-CA" sz="2400" dirty="0"/>
              <a:t>L’écriture de cette chanson engagée aura lieu le _________ janvier et sera évaluée.</a:t>
            </a:r>
          </a:p>
          <a:p>
            <a:pPr marL="0" indent="0">
              <a:buNone/>
            </a:pPr>
            <a:r>
              <a:rPr lang="fr-CA" sz="2400" dirty="0"/>
              <a:t>Une copie par équipe de 2.</a:t>
            </a:r>
          </a:p>
        </p:txBody>
      </p:sp>
    </p:spTree>
    <p:extLst>
      <p:ext uri="{BB962C8B-B14F-4D97-AF65-F5344CB8AC3E}">
        <p14:creationId xmlns:p14="http://schemas.microsoft.com/office/powerpoint/2010/main" val="308124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92" y="3402734"/>
            <a:ext cx="5162550" cy="33051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Quelques définitions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A" sz="2400" dirty="0"/>
          </a:p>
          <a:p>
            <a:endParaRPr lang="fr-CA" sz="2400" dirty="0"/>
          </a:p>
          <a:p>
            <a:pPr marL="0" indent="0">
              <a:buNone/>
            </a:pPr>
            <a:endParaRPr lang="fr-CA" sz="2400" dirty="0"/>
          </a:p>
          <a:p>
            <a:endParaRPr lang="fr-CA" sz="2400" dirty="0"/>
          </a:p>
          <a:p>
            <a:pPr marL="0" indent="0">
              <a:buNone/>
            </a:pPr>
            <a:endParaRPr lang="fr-CA" sz="2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0436" y="3402734"/>
            <a:ext cx="4829175" cy="14954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9916" y="1678255"/>
            <a:ext cx="8648700" cy="158115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AD7FED9A-A97E-46AB-ACDD-9E74E9547630}"/>
                  </a:ext>
                </a:extLst>
              </p14:cNvPr>
              <p14:cNvContentPartPr/>
              <p14:nvPr/>
            </p14:nvContentPartPr>
            <p14:xfrm>
              <a:off x="3638595" y="5893905"/>
              <a:ext cx="1427400" cy="55800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AD7FED9A-A97E-46AB-ACDD-9E74E954763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584595" y="5786265"/>
                <a:ext cx="1535040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08BBA1C8-B40B-4208-A14A-8501F61B9C8E}"/>
                  </a:ext>
                </a:extLst>
              </p14:cNvPr>
              <p14:cNvContentPartPr/>
              <p14:nvPr/>
            </p14:nvContentPartPr>
            <p14:xfrm>
              <a:off x="5343195" y="2893665"/>
              <a:ext cx="4098960" cy="31320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08BBA1C8-B40B-4208-A14A-8501F61B9C8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89555" y="2785665"/>
                <a:ext cx="420660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14A9F2C7-C37A-4C8B-B43F-8151C4D859D6}"/>
                  </a:ext>
                </a:extLst>
              </p14:cNvPr>
              <p14:cNvContentPartPr/>
              <p14:nvPr/>
            </p14:nvContentPartPr>
            <p14:xfrm>
              <a:off x="6971835" y="4451745"/>
              <a:ext cx="555480" cy="5760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14A9F2C7-C37A-4C8B-B43F-8151C4D859D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918195" y="4344105"/>
                <a:ext cx="663120" cy="22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683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5820" y="274638"/>
            <a:ext cx="10945216" cy="1096962"/>
          </a:xfrm>
        </p:spPr>
        <p:txBody>
          <a:bodyPr/>
          <a:lstStyle/>
          <a:p>
            <a:r>
              <a:rPr lang="fr-CA" dirty="0"/>
              <a:t>Définition de ce qu’est une chanson que l’on dit engagée: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2414" y="2276872"/>
            <a:ext cx="9144000" cy="3895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dirty="0">
                <a:sym typeface="Webdings" panose="05030102010509060703" pitchFamily="18" charset="2"/>
              </a:rPr>
              <a:t> </a:t>
            </a:r>
            <a:r>
              <a:rPr lang="fr-CA" sz="2800" dirty="0"/>
              <a:t>Texte écrit pour être chanté qui vise à </a:t>
            </a:r>
            <a:r>
              <a:rPr lang="fr-CA" sz="2800" u="sng" dirty="0"/>
              <a:t>défendre un point de vue</a:t>
            </a:r>
            <a:r>
              <a:rPr lang="fr-CA" sz="2800" dirty="0"/>
              <a:t>, à </a:t>
            </a:r>
            <a:r>
              <a:rPr lang="fr-CA" sz="2800" u="sng" dirty="0"/>
              <a:t>faire valoir une position critique</a:t>
            </a:r>
            <a:r>
              <a:rPr lang="fr-CA" sz="2800" dirty="0"/>
              <a:t> par rapport à une réalité du monde. </a:t>
            </a:r>
          </a:p>
          <a:p>
            <a:pPr marL="0" indent="0">
              <a:buNone/>
            </a:pPr>
            <a:r>
              <a:rPr lang="fr-CA" sz="2800" dirty="0"/>
              <a:t>Elle pointe donc une réalité du monde qu’on souhaiterait voir se </a:t>
            </a:r>
            <a:r>
              <a:rPr lang="fr-CA" sz="2800" b="1" dirty="0"/>
              <a:t>métamorphoser</a:t>
            </a:r>
            <a:r>
              <a:rPr lang="fr-CA" sz="2800" dirty="0"/>
              <a:t>. Son contenu </a:t>
            </a:r>
            <a:r>
              <a:rPr lang="fr-CA" sz="2800" u="sng" dirty="0"/>
              <a:t>direct</a:t>
            </a:r>
            <a:r>
              <a:rPr lang="fr-CA" sz="2800" dirty="0"/>
              <a:t> et parfois </a:t>
            </a:r>
            <a:r>
              <a:rPr lang="fr-CA" sz="2800" u="sng" dirty="0"/>
              <a:t>ironique</a:t>
            </a:r>
            <a:r>
              <a:rPr lang="fr-CA" sz="2800" dirty="0"/>
              <a:t>, voire </a:t>
            </a:r>
            <a:r>
              <a:rPr lang="fr-CA" sz="2800" u="sng" dirty="0"/>
              <a:t>provocateur</a:t>
            </a:r>
            <a:r>
              <a:rPr lang="fr-CA" sz="2800" dirty="0"/>
              <a:t>, souhaite </a:t>
            </a:r>
            <a:r>
              <a:rPr lang="fr-CA" sz="2800" b="1" dirty="0"/>
              <a:t>éveiller les consciences </a:t>
            </a:r>
            <a:r>
              <a:rPr lang="fr-CA" sz="2800" dirty="0"/>
              <a:t>et </a:t>
            </a:r>
            <a:r>
              <a:rPr lang="fr-CA" sz="2800" b="1" dirty="0"/>
              <a:t>encourager l'action</a:t>
            </a:r>
            <a:r>
              <a:rPr lang="fr-CA" sz="2800" dirty="0"/>
              <a:t> qui pourrait renverser la situation jugée déplorable. </a:t>
            </a:r>
            <a:endParaRPr lang="fr-CA" sz="2800" i="1" dirty="0"/>
          </a:p>
          <a:p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199042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intentions de l’auteur d’une chanson engagée sont donc les suivantes: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7748" y="1905000"/>
            <a:ext cx="4392488" cy="4267200"/>
          </a:xfrm>
        </p:spPr>
        <p:txBody>
          <a:bodyPr>
            <a:normAutofit/>
          </a:bodyPr>
          <a:lstStyle/>
          <a:p>
            <a:r>
              <a:rPr lang="fr-CA" sz="3500" dirty="0">
                <a:solidFill>
                  <a:schemeClr val="accent5"/>
                </a:solidFill>
              </a:rPr>
              <a:t>Convaincre;</a:t>
            </a:r>
          </a:p>
          <a:p>
            <a:r>
              <a:rPr lang="fr-CA" sz="3500" dirty="0">
                <a:solidFill>
                  <a:schemeClr val="accent5"/>
                </a:solidFill>
              </a:rPr>
              <a:t>Mobiliser;</a:t>
            </a:r>
          </a:p>
          <a:p>
            <a:r>
              <a:rPr lang="fr-CA" sz="3500" dirty="0">
                <a:solidFill>
                  <a:schemeClr val="accent5"/>
                </a:solidFill>
              </a:rPr>
              <a:t>Provoquer une réflexion, voire même un changement.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078188" y="1728788"/>
            <a:ext cx="7560840" cy="45085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200" dirty="0"/>
              <a:t>Un point de vue personnel engagé se présente donc dans cette forme de texte par l’entremise de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CA" sz="2200" dirty="0"/>
              <a:t>un </a:t>
            </a:r>
            <a:r>
              <a:rPr lang="fr-CA" sz="2200" b="1" dirty="0"/>
              <a:t>vocabulaire connoté (mots ayant un sens mélioratif ou péjoratif)</a:t>
            </a:r>
            <a:endParaRPr lang="fr-CA" sz="2200" dirty="0"/>
          </a:p>
          <a:p>
            <a:pPr>
              <a:buFont typeface="Wingdings" panose="05000000000000000000" pitchFamily="2" charset="2"/>
              <a:buChar char="ü"/>
            </a:pPr>
            <a:r>
              <a:rPr lang="fr-CA" sz="2200" dirty="0"/>
              <a:t>une </a:t>
            </a:r>
            <a:r>
              <a:rPr lang="fr-CA" sz="2200" b="1" dirty="0"/>
              <a:t>ponctuation expressive</a:t>
            </a:r>
            <a:endParaRPr lang="fr-CA" sz="2200" dirty="0"/>
          </a:p>
          <a:p>
            <a:pPr>
              <a:buFont typeface="Wingdings" panose="05000000000000000000" pitchFamily="2" charset="2"/>
              <a:buChar char="ü"/>
            </a:pPr>
            <a:r>
              <a:rPr lang="fr-CA" sz="2200" dirty="0"/>
              <a:t>une </a:t>
            </a:r>
            <a:r>
              <a:rPr lang="fr-CA" sz="2200" b="1" dirty="0"/>
              <a:t>utilisation de pronoms personnels </a:t>
            </a:r>
            <a:r>
              <a:rPr lang="fr-CA" sz="2200" dirty="0"/>
              <a:t>à la première personne (</a:t>
            </a:r>
            <a:r>
              <a:rPr lang="fr-CA" sz="2200" i="1" dirty="0"/>
              <a:t>je, nous</a:t>
            </a:r>
            <a:r>
              <a:rPr lang="fr-CA" sz="2200" dirty="0"/>
              <a:t>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CA" sz="2200" dirty="0"/>
              <a:t>des </a:t>
            </a:r>
            <a:r>
              <a:rPr lang="fr-CA" sz="2200" b="1" dirty="0"/>
              <a:t>marques de modalité </a:t>
            </a:r>
            <a:r>
              <a:rPr lang="fr-CA" sz="2200" dirty="0"/>
              <a:t>et des </a:t>
            </a:r>
            <a:r>
              <a:rPr lang="fr-CA" sz="2200" b="1" dirty="0"/>
              <a:t>procédés </a:t>
            </a:r>
            <a:r>
              <a:rPr lang="fr-CA" sz="2200" dirty="0"/>
              <a:t>(stylistiques) qui trahissent l’opinion de l’auteur (par exemple, des figures de style)</a:t>
            </a:r>
          </a:p>
          <a:p>
            <a:pPr marL="0" indent="0">
              <a:buNone/>
            </a:pPr>
            <a:r>
              <a:rPr lang="fr-CA" sz="2200" dirty="0"/>
              <a:t>Ces éléments seront clairement à intégrer dans votre éventuel processus d’écriture.</a:t>
            </a:r>
          </a:p>
        </p:txBody>
      </p:sp>
    </p:spTree>
    <p:extLst>
      <p:ext uri="{BB962C8B-B14F-4D97-AF65-F5344CB8AC3E}">
        <p14:creationId xmlns:p14="http://schemas.microsoft.com/office/powerpoint/2010/main" val="126916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49796" y="692696"/>
            <a:ext cx="10945215" cy="2592288"/>
          </a:xfrm>
        </p:spPr>
        <p:txBody>
          <a:bodyPr/>
          <a:lstStyle/>
          <a:p>
            <a:pPr algn="ctr"/>
            <a:r>
              <a:rPr lang="fr-FR" sz="5400" dirty="0"/>
              <a:t>Connaissez-vous des chansons qui vous donnent envie de vous mobiliser pour une cause?</a:t>
            </a:r>
            <a:endParaRPr lang="fr-CA" sz="54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909835" y="4653136"/>
            <a:ext cx="10585175" cy="1940768"/>
          </a:xfrm>
        </p:spPr>
        <p:txBody>
          <a:bodyPr>
            <a:noAutofit/>
          </a:bodyPr>
          <a:lstStyle/>
          <a:p>
            <a:r>
              <a:rPr lang="fr-CA" sz="2400" dirty="0"/>
              <a:t>Ne vous gênez pas pour vous tourner vers des textes anglophones que vous connaissez.  </a:t>
            </a:r>
          </a:p>
          <a:p>
            <a:endParaRPr lang="fr-CA" sz="2400" dirty="0"/>
          </a:p>
          <a:p>
            <a:r>
              <a:rPr lang="fr-CA" sz="2400" dirty="0"/>
              <a:t>Lorsque vous faites une proposition, tentez de faire ressortir le thème social que l’auteur-compositeur a abordé ainsi que la thèse qu’il a défendue (prise de position par rapport au thème).</a:t>
            </a:r>
          </a:p>
        </p:txBody>
      </p:sp>
    </p:spTree>
    <p:extLst>
      <p:ext uri="{BB962C8B-B14F-4D97-AF65-F5344CB8AC3E}">
        <p14:creationId xmlns:p14="http://schemas.microsoft.com/office/powerpoint/2010/main" val="234403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1764" y="548680"/>
            <a:ext cx="11377264" cy="5976664"/>
          </a:xfrm>
        </p:spPr>
        <p:txBody>
          <a:bodyPr/>
          <a:lstStyle/>
          <a:p>
            <a:r>
              <a:rPr lang="fr-CA" sz="2800" dirty="0"/>
              <a:t>Voici une chanson engagée écrite par Les Cowboys fringants.</a:t>
            </a:r>
            <a:br>
              <a:rPr lang="fr-CA" sz="2800" dirty="0"/>
            </a:br>
            <a:br>
              <a:rPr lang="fr-CA" sz="2800" dirty="0"/>
            </a:br>
            <a:br>
              <a:rPr lang="fr-CA" sz="2800" dirty="0"/>
            </a:br>
            <a:r>
              <a:rPr lang="fr-CA" sz="2800" dirty="0"/>
              <a:t>Prenons le temps de le lire et tentons d’en dégager :</a:t>
            </a:r>
            <a:br>
              <a:rPr lang="fr-CA" sz="2800" dirty="0"/>
            </a:br>
            <a:br>
              <a:rPr lang="fr-CA" sz="2800" dirty="0"/>
            </a:br>
            <a:r>
              <a:rPr lang="fr-CA" sz="2800" dirty="0"/>
              <a:t>1) Le thème social :</a:t>
            </a:r>
            <a:br>
              <a:rPr lang="fr-CA" sz="2800" dirty="0"/>
            </a:br>
            <a:r>
              <a:rPr lang="fr-C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L'abus de pouvoir ; </a:t>
            </a:r>
            <a:br>
              <a:rPr lang="fr-C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L'importance de l'argent au détriment de </a:t>
            </a:r>
            <a:br>
              <a:rPr lang="fr-C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l'environnement ; </a:t>
            </a:r>
            <a:br>
              <a:rPr lang="fr-C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 capitalisme ; </a:t>
            </a:r>
            <a:br>
              <a:rPr lang="fr-C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C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 surconsommation des ressources</a:t>
            </a:r>
            <a:br>
              <a:rPr lang="fr-CA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fr-CA" sz="1800" dirty="0"/>
            </a:br>
            <a:br>
              <a:rPr lang="fr-CA" sz="1800" dirty="0"/>
            </a:br>
            <a:r>
              <a:rPr lang="fr-CA" sz="2800" dirty="0"/>
              <a:t>2) La thèse qu’ils défendent :</a:t>
            </a:r>
            <a:br>
              <a:rPr lang="fr-CA" sz="2800" dirty="0"/>
            </a:br>
            <a:r>
              <a:rPr lang="fr-CA" sz="1800" dirty="0">
                <a:solidFill>
                  <a:schemeClr val="bg2">
                    <a:lumMod val="75000"/>
                  </a:schemeClr>
                </a:solidFill>
              </a:rPr>
              <a:t>On doit prioriser la santé de la planète ; </a:t>
            </a:r>
            <a:br>
              <a:rPr lang="fr-CA" sz="18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fr-CA" sz="1800" dirty="0">
                <a:solidFill>
                  <a:schemeClr val="bg2">
                    <a:lumMod val="75000"/>
                  </a:schemeClr>
                </a:solidFill>
              </a:rPr>
              <a:t>On doit agir contre l’abus de pouvoir ; </a:t>
            </a:r>
            <a:br>
              <a:rPr lang="fr-CA" sz="18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fr-CA" sz="1800" dirty="0">
                <a:solidFill>
                  <a:schemeClr val="bg2">
                    <a:lumMod val="75000"/>
                  </a:schemeClr>
                </a:solidFill>
              </a:rPr>
              <a:t>On doit protéger notre environnement.</a:t>
            </a:r>
            <a:br>
              <a:rPr lang="fr-CA" sz="1800" dirty="0">
                <a:solidFill>
                  <a:schemeClr val="bg2">
                    <a:lumMod val="75000"/>
                  </a:schemeClr>
                </a:solidFill>
              </a:rPr>
            </a:br>
            <a:endParaRPr lang="fr-CA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Média en ligne 5" title="Les Cowboys Fringants - Plus Rien">
            <a:hlinkClick r:id="" action="ppaction://media"/>
            <a:extLst>
              <a:ext uri="{FF2B5EF4-FFF2-40B4-BE49-F238E27FC236}">
                <a16:creationId xmlns:a16="http://schemas.microsoft.com/office/drawing/2014/main" id="{0891C212-E2CA-4F9B-BEBF-CA6E1ACFAE0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950396" y="2060848"/>
            <a:ext cx="6120680" cy="459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4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video>
              <p:cMediaNode vol="80000">
                <p:cTn id="2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1764" y="548680"/>
            <a:ext cx="11377264" cy="5976664"/>
          </a:xfrm>
        </p:spPr>
        <p:txBody>
          <a:bodyPr/>
          <a:lstStyle/>
          <a:p>
            <a:r>
              <a:rPr lang="fr-CA" sz="2800" dirty="0"/>
              <a:t>Voici une chanson engagée écrite par Les Cowboys fringants.</a:t>
            </a:r>
            <a:br>
              <a:rPr lang="fr-CA" sz="2800" dirty="0"/>
            </a:br>
            <a:br>
              <a:rPr lang="fr-CA" sz="2800" dirty="0"/>
            </a:br>
            <a:br>
              <a:rPr lang="fr-CA" sz="2800" dirty="0"/>
            </a:br>
            <a:r>
              <a:rPr lang="fr-CA" sz="2800" dirty="0"/>
              <a:t>Prenons le temps de le lire et tentons d’en dégager :</a:t>
            </a:r>
            <a:br>
              <a:rPr lang="fr-CA" sz="2800" dirty="0"/>
            </a:br>
            <a:br>
              <a:rPr lang="fr-CA" sz="2800" dirty="0"/>
            </a:br>
            <a:r>
              <a:rPr lang="fr-CA" sz="2800" dirty="0"/>
              <a:t>1) Le thème social :</a:t>
            </a:r>
            <a:br>
              <a:rPr lang="fr-CA" sz="2800" dirty="0"/>
            </a:br>
            <a:r>
              <a:rPr lang="fr-CA" sz="1800" dirty="0"/>
              <a:t>L'abus de pouvoir ; </a:t>
            </a:r>
            <a:br>
              <a:rPr lang="fr-CA" sz="1800" dirty="0"/>
            </a:br>
            <a:r>
              <a:rPr lang="fr-CA" sz="1800" dirty="0"/>
              <a:t>L'importance de l'argent au détriment de </a:t>
            </a:r>
            <a:br>
              <a:rPr lang="fr-CA" sz="1800" dirty="0"/>
            </a:br>
            <a:r>
              <a:rPr lang="fr-CA" sz="1800" dirty="0"/>
              <a:t>l'environnement ; </a:t>
            </a:r>
            <a:br>
              <a:rPr lang="fr-CA" sz="1800" dirty="0"/>
            </a:br>
            <a:r>
              <a:rPr lang="fr-CA" sz="1800" dirty="0"/>
              <a:t>Le capitalisme ; </a:t>
            </a:r>
            <a:br>
              <a:rPr lang="fr-CA" sz="1800" dirty="0"/>
            </a:br>
            <a:r>
              <a:rPr lang="fr-CA" sz="1800" dirty="0"/>
              <a:t>La surconsommation des ressources</a:t>
            </a:r>
            <a:br>
              <a:rPr lang="fr-CA" sz="1800" dirty="0"/>
            </a:br>
            <a:br>
              <a:rPr lang="fr-CA" sz="1800" dirty="0"/>
            </a:br>
            <a:br>
              <a:rPr lang="fr-CA" sz="1800" dirty="0"/>
            </a:br>
            <a:r>
              <a:rPr lang="fr-CA" sz="2800" dirty="0"/>
              <a:t>2) La thèse qu’ils défendent :</a:t>
            </a:r>
            <a:br>
              <a:rPr lang="fr-CA" sz="2800" dirty="0"/>
            </a:br>
            <a:r>
              <a:rPr lang="fr-CA" sz="1800" dirty="0">
                <a:solidFill>
                  <a:schemeClr val="bg2">
                    <a:lumMod val="75000"/>
                  </a:schemeClr>
                </a:solidFill>
              </a:rPr>
              <a:t>On doit prioriser la santé de la planète ; </a:t>
            </a:r>
            <a:br>
              <a:rPr lang="fr-CA" sz="18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fr-CA" sz="1800" dirty="0">
                <a:solidFill>
                  <a:schemeClr val="bg2">
                    <a:lumMod val="75000"/>
                  </a:schemeClr>
                </a:solidFill>
              </a:rPr>
              <a:t>On doit agir contre l’abus de pouvoir ; </a:t>
            </a:r>
            <a:br>
              <a:rPr lang="fr-CA" sz="18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fr-CA" sz="1800" dirty="0">
                <a:solidFill>
                  <a:schemeClr val="bg2">
                    <a:lumMod val="75000"/>
                  </a:schemeClr>
                </a:solidFill>
              </a:rPr>
              <a:t>On doit protéger notre environnement.</a:t>
            </a:r>
            <a:br>
              <a:rPr lang="fr-CA" sz="1800" dirty="0"/>
            </a:br>
            <a:endParaRPr lang="fr-CA" sz="4000" dirty="0"/>
          </a:p>
        </p:txBody>
      </p:sp>
      <p:pic>
        <p:nvPicPr>
          <p:cNvPr id="6" name="Média en ligne 5" title="Les Cowboys Fringants - Plus Rien">
            <a:hlinkClick r:id="" action="ppaction://media"/>
            <a:extLst>
              <a:ext uri="{FF2B5EF4-FFF2-40B4-BE49-F238E27FC236}">
                <a16:creationId xmlns:a16="http://schemas.microsoft.com/office/drawing/2014/main" id="{0891C212-E2CA-4F9B-BEBF-CA6E1ACFAE0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950396" y="2060848"/>
            <a:ext cx="6120680" cy="459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03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video>
              <p:cMediaNode vol="80000">
                <p:cTn id="2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1764" y="548680"/>
            <a:ext cx="11377264" cy="5976664"/>
          </a:xfrm>
        </p:spPr>
        <p:txBody>
          <a:bodyPr/>
          <a:lstStyle/>
          <a:p>
            <a:r>
              <a:rPr lang="fr-CA" sz="2800" dirty="0"/>
              <a:t>Voici une chanson engagée écrite par Les Cowboys fringants.</a:t>
            </a:r>
            <a:br>
              <a:rPr lang="fr-CA" sz="2800" dirty="0"/>
            </a:br>
            <a:br>
              <a:rPr lang="fr-CA" sz="2800" dirty="0"/>
            </a:br>
            <a:br>
              <a:rPr lang="fr-CA" sz="2800" dirty="0"/>
            </a:br>
            <a:r>
              <a:rPr lang="fr-CA" sz="2800" dirty="0"/>
              <a:t>Prenons le temps de le lire et tentons d’en dégager :</a:t>
            </a:r>
            <a:br>
              <a:rPr lang="fr-CA" sz="2800" dirty="0"/>
            </a:br>
            <a:br>
              <a:rPr lang="fr-CA" sz="2800" dirty="0"/>
            </a:br>
            <a:r>
              <a:rPr lang="fr-CA" sz="2800" dirty="0"/>
              <a:t>1) Le thème social :</a:t>
            </a:r>
            <a:br>
              <a:rPr lang="fr-CA" sz="2800" dirty="0"/>
            </a:br>
            <a:r>
              <a:rPr lang="fr-CA" sz="1800" dirty="0"/>
              <a:t>L'abus de pouvoir ; </a:t>
            </a:r>
            <a:br>
              <a:rPr lang="fr-CA" sz="1800" dirty="0"/>
            </a:br>
            <a:r>
              <a:rPr lang="fr-CA" sz="1800" dirty="0"/>
              <a:t>L'importance de l'argent au détriment de </a:t>
            </a:r>
            <a:br>
              <a:rPr lang="fr-CA" sz="1800" dirty="0"/>
            </a:br>
            <a:r>
              <a:rPr lang="fr-CA" sz="1800" dirty="0"/>
              <a:t>l'environnement ; </a:t>
            </a:r>
            <a:br>
              <a:rPr lang="fr-CA" sz="1800" dirty="0"/>
            </a:br>
            <a:r>
              <a:rPr lang="fr-CA" sz="1800" dirty="0"/>
              <a:t>Le capitalisme ; </a:t>
            </a:r>
            <a:br>
              <a:rPr lang="fr-CA" sz="1800" dirty="0"/>
            </a:br>
            <a:r>
              <a:rPr lang="fr-CA" sz="1800" dirty="0"/>
              <a:t>La surconsommation des ressources</a:t>
            </a:r>
            <a:br>
              <a:rPr lang="fr-CA" sz="1800" dirty="0"/>
            </a:br>
            <a:br>
              <a:rPr lang="fr-CA" sz="1800" dirty="0"/>
            </a:br>
            <a:br>
              <a:rPr lang="fr-CA" sz="1800" dirty="0"/>
            </a:br>
            <a:r>
              <a:rPr lang="fr-CA" sz="2800" dirty="0"/>
              <a:t>2) La thèse qu’ils défendent :</a:t>
            </a:r>
            <a:br>
              <a:rPr lang="fr-CA" sz="2800" dirty="0"/>
            </a:br>
            <a:r>
              <a:rPr lang="fr-CA" sz="1800" dirty="0"/>
              <a:t>On doit prioriser la santé de la planète ; </a:t>
            </a:r>
            <a:br>
              <a:rPr lang="fr-CA" sz="1800" dirty="0"/>
            </a:br>
            <a:r>
              <a:rPr lang="fr-CA" sz="1800" dirty="0"/>
              <a:t>On doit agir contre l’abus de pouvoir ; </a:t>
            </a:r>
            <a:br>
              <a:rPr lang="fr-CA" sz="1800" dirty="0"/>
            </a:br>
            <a:r>
              <a:rPr lang="fr-CA" sz="1800" dirty="0"/>
              <a:t>On doit protéger notre environnement.</a:t>
            </a:r>
            <a:br>
              <a:rPr lang="fr-CA" sz="1800" dirty="0"/>
            </a:br>
            <a:endParaRPr lang="fr-CA" sz="4000" dirty="0"/>
          </a:p>
        </p:txBody>
      </p:sp>
      <p:pic>
        <p:nvPicPr>
          <p:cNvPr id="6" name="Média en ligne 5" title="Les Cowboys Fringants - Plus Rien">
            <a:hlinkClick r:id="" action="ppaction://media"/>
            <a:extLst>
              <a:ext uri="{FF2B5EF4-FFF2-40B4-BE49-F238E27FC236}">
                <a16:creationId xmlns:a16="http://schemas.microsoft.com/office/drawing/2014/main" id="{0891C212-E2CA-4F9B-BEBF-CA6E1ACFAE0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950396" y="2060848"/>
            <a:ext cx="6120680" cy="459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10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video>
              <p:cMediaNode vol="80000">
                <p:cTn id="2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Courbes 16x9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51_TF02801094.potx" id="{B9C06EDB-293D-496B-9942-3B2BBB1A79CE}" vid="{E9F50E68-A807-49E5-AE96-457F30AE7BD9}"/>
    </a:ext>
  </a:extLst>
</a:theme>
</file>

<file path=ppt/theme/theme2.xml><?xml version="1.0" encoding="utf-8"?>
<a:theme xmlns:a="http://schemas.openxmlformats.org/drawingml/2006/main" name="Thème Offic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Courbes musicales (grand écran)</Template>
  <TotalTime>9866</TotalTime>
  <Words>2628</Words>
  <Application>Microsoft Office PowerPoint</Application>
  <PresentationFormat>Personnalisé</PresentationFormat>
  <Paragraphs>143</Paragraphs>
  <Slides>23</Slides>
  <Notes>5</Notes>
  <HiddenSlides>0</HiddenSlides>
  <MMClips>3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7" baseType="lpstr">
      <vt:lpstr>Arial</vt:lpstr>
      <vt:lpstr>Euphemia</vt:lpstr>
      <vt:lpstr>Wingdings</vt:lpstr>
      <vt:lpstr>Courbes 16x9</vt:lpstr>
      <vt:lpstr>La chanson engagée</vt:lpstr>
      <vt:lpstr>La place de la chanson engagée dans notre parcours?</vt:lpstr>
      <vt:lpstr>Quelques définitions</vt:lpstr>
      <vt:lpstr>Définition de ce qu’est une chanson que l’on dit engagée:</vt:lpstr>
      <vt:lpstr>Les intentions de l’auteur d’une chanson engagée sont donc les suivantes:</vt:lpstr>
      <vt:lpstr>Connaissez-vous des chansons qui vous donnent envie de vous mobiliser pour une cause?</vt:lpstr>
      <vt:lpstr>Voici une chanson engagée écrite par Les Cowboys fringants.   Prenons le temps de le lire et tentons d’en dégager :  1) Le thème social : L'abus de pouvoir ;  L'importance de l'argent au détriment de  l'environnement ;  Le capitalisme ;  La surconsommation des ressources   2) La thèse qu’ils défendent : On doit prioriser la santé de la planète ;  On doit agir contre l’abus de pouvoir ;  On doit protéger notre environnement. </vt:lpstr>
      <vt:lpstr>Voici une chanson engagée écrite par Les Cowboys fringants.   Prenons le temps de le lire et tentons d’en dégager :  1) Le thème social : L'abus de pouvoir ;  L'importance de l'argent au détriment de  l'environnement ;  Le capitalisme ;  La surconsommation des ressources   2) La thèse qu’ils défendent : On doit prioriser la santé de la planète ;  On doit agir contre l’abus de pouvoir ;  On doit protéger notre environnement. </vt:lpstr>
      <vt:lpstr>Voici une chanson engagée écrite par Les Cowboys fringants.   Prenons le temps de le lire et tentons d’en dégager :  1) Le thème social : L'abus de pouvoir ;  L'importance de l'argent au détriment de  l'environnement ;  Le capitalisme ;  La surconsommation des ressources   2) La thèse qu’ils défendent : On doit prioriser la santé de la planète ;  On doit agir contre l’abus de pouvoir ;  On doit protéger notre environnement. </vt:lpstr>
      <vt:lpstr>Et voici quelques exemples tirés du répertoire québécois.  Choisissons-en 2, prenons le temps de les découvrir et, pour chacun, de nommer clairement le thème social abordé et la thèse défendue par l’auteur-compositeur ou les auteurs-compositeurs. </vt:lpstr>
      <vt:lpstr>Y a-t-il des thèmes sociaux, des réalités qui vous préoccupent, des sujets autour desquels existent des controverses qui vous viennent en tête et face auxquels il vous serait possible de prendre position?</vt:lpstr>
      <vt:lpstr>En voici quelques-uns auxquels nous avons pensé:</vt:lpstr>
      <vt:lpstr>Comment écrire une chanson engagée?</vt:lpstr>
      <vt:lpstr>RIMES - Les Murs</vt:lpstr>
      <vt:lpstr>SONS – Libérez-nous des Libéraux (Loco Locass)</vt:lpstr>
      <vt:lpstr>RÉPÉTITION / ANAPHORE – Libérez-nous des Libéraux</vt:lpstr>
      <vt:lpstr>PROCÉDÉS STYLISTIQUES – Montréal-Nord (Koriass)</vt:lpstr>
      <vt:lpstr>PROCÉDÉS STYLISTIQUES – Plus rien (Les Cowboys fringants)</vt:lpstr>
      <vt:lpstr>Regardons cet exemple. Tout le monde en même temps de Louis-Jean Cormier</vt:lpstr>
      <vt:lpstr> Parmi les textes que vous avez découverts, difficile de cerner une structure qui soit unique.  </vt:lpstr>
      <vt:lpstr>Exerçons-nous avec un thème social commun:  LE RYTHME DE VIE, LE MANQUE DE TEMPS</vt:lpstr>
      <vt:lpstr>Un concours! Quel concours?</vt:lpstr>
      <vt:lpstr>Réfléchissez au sujet de votre chanson engagée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chanson engagée</dc:title>
  <dc:creator>Villeneuve Karine</dc:creator>
  <cp:lastModifiedBy>Vigneault Catherine</cp:lastModifiedBy>
  <cp:revision>90</cp:revision>
  <dcterms:created xsi:type="dcterms:W3CDTF">2018-02-10T18:34:43Z</dcterms:created>
  <dcterms:modified xsi:type="dcterms:W3CDTF">2021-01-10T18:50:23Z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